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83" r:id="rId5"/>
    <p:sldId id="275" r:id="rId6"/>
    <p:sldId id="279" r:id="rId7"/>
    <p:sldId id="260" r:id="rId8"/>
    <p:sldId id="280" r:id="rId9"/>
    <p:sldId id="282" r:id="rId10"/>
    <p:sldId id="266" r:id="rId11"/>
    <p:sldId id="267" r:id="rId12"/>
    <p:sldId id="269" r:id="rId13"/>
    <p:sldId id="271" r:id="rId14"/>
    <p:sldId id="272" r:id="rId15"/>
    <p:sldId id="276" r:id="rId16"/>
    <p:sldId id="278" r:id="rId17"/>
    <p:sldId id="261" r:id="rId18"/>
    <p:sldId id="281" r:id="rId19"/>
    <p:sldId id="270" r:id="rId20"/>
    <p:sldId id="268" r:id="rId21"/>
    <p:sldId id="263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7336" autoAdjust="0"/>
  </p:normalViewPr>
  <p:slideViewPr>
    <p:cSldViewPr snapToGrid="0">
      <p:cViewPr varScale="1">
        <p:scale>
          <a:sx n="50" d="100"/>
          <a:sy n="50" d="100"/>
        </p:scale>
        <p:origin x="1287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A0540-FAA9-4311-B1EF-17CAC6E0EBEC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1E6E8-639A-42CF-B158-94F9357BCB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5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A4902-275B-D76D-DF12-28226F9B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50E2B-7D20-DFCA-5A25-9BD15BBE7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34503-83BC-6B7C-2891-6F2521C8C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“why” in this slide. </a:t>
            </a:r>
          </a:p>
          <a:p>
            <a:endParaRPr lang="en-US" dirty="0"/>
          </a:p>
          <a:p>
            <a:r>
              <a:rPr lang="en-US" dirty="0"/>
              <a:t>Image Refs</a:t>
            </a:r>
          </a:p>
          <a:p>
            <a:r>
              <a:rPr lang="en-US" dirty="0"/>
              <a:t>https://www.invaluable.com/auction-lot/wwii-u-s-navy-oscilloscope-os-51-usm-24c-103-c-3bb498e920</a:t>
            </a:r>
          </a:p>
          <a:p>
            <a:r>
              <a:rPr lang="en-US" dirty="0"/>
              <a:t>https://westviewnews.org/2013/08/01/bell-labs-the-war-years/gcapsis/</a:t>
            </a:r>
          </a:p>
          <a:p>
            <a:r>
              <a:rPr lang="en-US" dirty="0"/>
              <a:t>https://en.wikipedia.org/wiki/SIGTOT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39956-D72B-E78D-9D9C-4374CA080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Bandwidth – a function of leakage rate over time</a:t>
            </a:r>
          </a:p>
          <a:p>
            <a:r>
              <a:rPr lang="en-US" dirty="0"/>
              <a:t>Weight Difference – the sensitivity of the data</a:t>
            </a:r>
          </a:p>
          <a:p>
            <a:r>
              <a:rPr lang="en-US" dirty="0"/>
              <a:t>Threat Rate – the risk of the channel at a specific time</a:t>
            </a:r>
          </a:p>
          <a:p>
            <a:r>
              <a:rPr lang="en-US" dirty="0"/>
              <a:t>Threat degree – the risk of the channel over a period of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78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98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16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exfiltrate rsa private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8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43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Refs</a:t>
            </a:r>
          </a:p>
          <a:p>
            <a:r>
              <a:rPr lang="en-US" dirty="0"/>
              <a:t>https://www.invaluable.com/auction-lot/wwii-u-s-navy-oscilloscope-os-51-usm-24c-103-c-3bb498e920</a:t>
            </a:r>
          </a:p>
          <a:p>
            <a:r>
              <a:rPr lang="en-US" dirty="0"/>
              <a:t>https://westviewnews.org/2013/08/01/bell-labs-the-war-years/gcapsis/</a:t>
            </a:r>
          </a:p>
          <a:p>
            <a:r>
              <a:rPr lang="en-US" dirty="0"/>
              <a:t>https://en.wikipedia.org/wiki/SIGTOT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65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B767-EC8B-5AD5-9069-0AB7A8729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9E6D8-B6C7-E13F-641F-AB432B6C3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5DC1-73EF-1650-03AB-B1CA6ABF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443A-74AE-0557-B683-68FC3323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074AD-6D9F-249A-AE62-E329507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0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3B83-C0B0-68CE-C96D-4A3D6374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DA9FB-92A0-A80D-8799-14A5F97AD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45E91-40C8-5A4B-62F2-E0380704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CFB00-67B8-BC8A-9A8C-8620B5F5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AC1E9-B1D7-4323-3259-76FA1C14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7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C4AE7-6704-3BEF-141A-D3F3D0E31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89848-5A20-86B0-8DB8-4D4335EA4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2C489-A6BD-9BB4-B357-49D84DE1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EE26B-C8EA-2709-C90A-43844120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EE7E-6867-3B0B-B362-B113DE4C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2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967-422A-0539-2171-C76E2AF0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179B-2BFA-28BD-9DC0-25F1F7993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358BE-FDA2-1394-1D2A-4FD68878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515DF-F271-4E5F-B2E5-A74E6265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896C-920D-0A82-D8D7-A478CAB6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0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C6EF-56EF-D4B4-E503-A4812C95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0163A-DF2F-2CEB-19C8-5EDC32EC3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A39A-5C6E-6DBC-6BE3-9273441F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3716-694C-1AA0-B78D-12AB1B17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690-C870-4E5F-3096-64697C8A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6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4B65-2F0A-EDD3-3315-655D071CA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2259-8580-229B-3B59-E87273C60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2D138-D6E6-07F6-5C5C-3EC5C1C8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6BEF-0E72-665A-2E39-B3A3314FF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67864-376D-BBC9-CDB7-9F0DD232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B8A88-FD21-E2EC-5046-8426CAB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8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BBAB-637F-1CAA-3A94-3954842F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E2031-A737-D733-5119-3D9BA0FD3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ACF1D-690C-AB3B-3C55-AC364EE88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72042-1504-E78C-189A-0FA7C4814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AB15B-215F-4759-26DB-C9D18CB2C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633C2-FE72-4B05-070D-1EDBCDC9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3C82A-B16A-C5C4-C250-7D15CE34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257A7-0B15-21BF-B2AC-1665AD23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40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0B60-5AF0-9638-4DDA-292E1E08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AC0E8-CA83-12F1-D9A6-41CAE509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96D37-A0BB-915B-AC50-041E1AA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076B6-6D82-7934-9593-B3E0C70A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5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46896-015A-BF4A-B51C-1686FD31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37BAA-713A-1933-CDF1-37AE9A94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7706A-0F29-408B-3C09-6997F267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6AA6-61A7-4EE5-39EA-219E726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5907-7878-0F6F-3F12-E0C3A3913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BC90A-9862-205C-5D21-F169339C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2F7B2-BCFD-5AD3-CB8E-78CA5E3B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0A5F2-102F-9EE1-48AA-58FEDF52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44560-749B-4305-2864-1B758241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1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38C9-634D-632C-30B1-2ABD492D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AC9DB-4347-E976-E8DB-E18BB107D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D0A2A-5983-4BC7-8DCA-61210CEB5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DCF91-AA8D-A2DD-753C-23865792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2381F-D823-6B3B-771B-A92BDBC4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0D2B8-BCD4-4A5E-B128-475E9BFE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70ED2-F3D9-470C-7732-51B51B3C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11DCF-0A19-B426-24EA-6A955459D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58721-2193-27E7-FAC4-056056EFE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6B4BD-4E12-4AFA-9104-A8FBBD25F764}" type="datetimeFigureOut">
              <a:rPr lang="en-US" smtClean="0"/>
              <a:t>1/8/2025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E9583-7A71-8440-947A-9DCC5975E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EC08-8567-E6FB-873B-BF0564E1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7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iortc/aioquic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src.nist.gov/files/pubs/conference/1998/10/08/proceedings-of-the-21st-nissc-1998/final/docs/early-cs-papers/dod85.pdf" TargetMode="External"/><Relationship Id="rId13" Type="http://schemas.openxmlformats.org/officeDocument/2006/relationships/hyperlink" Target="https://www.youtube.com/watch?v=BDg7KPS9AUg" TargetMode="External"/><Relationship Id="rId3" Type="http://schemas.openxmlformats.org/officeDocument/2006/relationships/hyperlink" Target="https://doi.org/10.1145/362375.362389" TargetMode="External"/><Relationship Id="rId7" Type="http://schemas.openxmlformats.org/officeDocument/2006/relationships/hyperlink" Target="https://datatracker.ietf.org/doc/html/rfc9000" TargetMode="External"/><Relationship Id="rId12" Type="http://schemas.openxmlformats.org/officeDocument/2006/relationships/hyperlink" Target="https://github.com/bojanisc/quicmap/blob/main/README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390/s21134510" TargetMode="External"/><Relationship Id="rId11" Type="http://schemas.openxmlformats.org/officeDocument/2006/relationships/hyperlink" Target="https://isc.sans.edu/diary/30720" TargetMode="External"/><Relationship Id="rId5" Type="http://schemas.openxmlformats.org/officeDocument/2006/relationships/hyperlink" Target="https://www.nsa.gov/portals/75/documents/news-features/declassified-documents/cryptologic-spectrum/tempest.pdf" TargetMode="External"/><Relationship Id="rId10" Type="http://schemas.openxmlformats.org/officeDocument/2006/relationships/hyperlink" Target="https://doi.org/10.1109/THS.2010.5654967" TargetMode="External"/><Relationship Id="rId4" Type="http://schemas.openxmlformats.org/officeDocument/2006/relationships/hyperlink" Target="https://doi.org/10.1007/978-1-4684-4730-9_5" TargetMode="External"/><Relationship Id="rId9" Type="http://schemas.openxmlformats.org/officeDocument/2006/relationships/hyperlink" Target="https://ieeexplore.ieee.org/document/14378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5674-28D8-9B4C-1469-8DD1DD948C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On Covert Channels using QUIC Protocol Headers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AF471-47C1-0E36-15D8-ED73D517B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Cheeseman, CISSP</a:t>
            </a:r>
          </a:p>
        </p:txBody>
      </p:sp>
    </p:spTree>
    <p:extLst>
      <p:ext uri="{BB962C8B-B14F-4D97-AF65-F5344CB8AC3E}">
        <p14:creationId xmlns:p14="http://schemas.microsoft.com/office/powerpoint/2010/main" val="1062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E538E-DC6B-A66F-6427-0F2F2577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13BB1-03DA-F5E3-DDDE-6A47D8BD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4B9732-21E2-1978-0902-2A3A7CF0D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88259"/>
            <a:ext cx="5157787" cy="564308"/>
          </a:xfrm>
        </p:spPr>
        <p:txBody>
          <a:bodyPr/>
          <a:lstStyle/>
          <a:p>
            <a:r>
              <a:rPr lang="en-US" sz="2400" dirty="0"/>
              <a:t>Find a vector in the protocol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B81E8B-E142-11CA-BCA9-2F7E79ED2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74447"/>
            <a:ext cx="5157787" cy="3615806"/>
          </a:xfrm>
        </p:spPr>
        <p:txBody>
          <a:bodyPr>
            <a:normAutofit/>
          </a:bodyPr>
          <a:lstStyle/>
          <a:p>
            <a:r>
              <a:rPr lang="en-US" dirty="0"/>
              <a:t>Optional/Unstructured data</a:t>
            </a:r>
          </a:p>
          <a:p>
            <a:r>
              <a:rPr lang="en-US" dirty="0"/>
              <a:t>Timing channels</a:t>
            </a:r>
          </a:p>
          <a:p>
            <a:r>
              <a:rPr lang="en-US" dirty="0"/>
              <a:t>High entropy</a:t>
            </a:r>
          </a:p>
          <a:p>
            <a:pPr lvl="1"/>
            <a:r>
              <a:rPr lang="en-US" dirty="0"/>
              <a:t>Unique IDs</a:t>
            </a:r>
          </a:p>
          <a:p>
            <a:pPr lvl="1"/>
            <a:r>
              <a:rPr lang="en-US" dirty="0"/>
              <a:t>Nonce’s</a:t>
            </a:r>
          </a:p>
          <a:p>
            <a:pPr lvl="1"/>
            <a:r>
              <a:rPr lang="en-US" dirty="0"/>
              <a:t>GREAT FOR ENCRYPTED PAYLOADS!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2BB3B-7802-7F2C-7A17-C602430F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53172"/>
            <a:ext cx="5758662" cy="738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C1C53F-067A-A533-F298-6242D88A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7002"/>
            <a:ext cx="5758662" cy="10748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E60354-DDC5-C36C-ADA0-E4B0E153C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4909"/>
            <a:ext cx="5741190" cy="1032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2AB81-9275-4878-D080-D19159B0F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566" y="4931078"/>
            <a:ext cx="382005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8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364FE-7E1A-2A76-55D6-4FFE3A4B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E7837-92FD-255D-0927-88F188F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EB28DF-5780-4BAE-341F-B394EEDCF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57787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1E9DC5-A1A0-832A-6B6A-ADC9BF5CE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74447"/>
            <a:ext cx="5526866" cy="36158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Write/</a:t>
            </a:r>
            <a:r>
              <a:rPr lang="en-US" b="1" u="sng" dirty="0"/>
              <a:t>Reuse</a:t>
            </a:r>
            <a:r>
              <a:rPr lang="en-US" dirty="0"/>
              <a:t> Implementation</a:t>
            </a:r>
          </a:p>
          <a:p>
            <a:pPr lvl="1"/>
            <a:r>
              <a:rPr lang="en-US" dirty="0">
                <a:hlinkClick r:id="rId2"/>
              </a:rPr>
              <a:t>https://github.com/aiortc/aioquic</a:t>
            </a:r>
            <a:r>
              <a:rPr lang="en-US" dirty="0"/>
              <a:t> </a:t>
            </a:r>
          </a:p>
          <a:p>
            <a:r>
              <a:rPr lang="en-US" dirty="0"/>
              <a:t>Find where target field is set</a:t>
            </a:r>
          </a:p>
          <a:p>
            <a:r>
              <a:rPr lang="en-US" dirty="0"/>
              <a:t>Find how it is potentially tracked or modified</a:t>
            </a:r>
          </a:p>
          <a:p>
            <a:r>
              <a:rPr lang="en-US" dirty="0"/>
              <a:t>Plan a protocol</a:t>
            </a:r>
          </a:p>
          <a:p>
            <a:pPr lvl="1"/>
            <a:r>
              <a:rPr lang="en-US" dirty="0"/>
              <a:t>Reverse Shell</a:t>
            </a:r>
          </a:p>
          <a:p>
            <a:pPr lvl="1"/>
            <a:r>
              <a:rPr lang="en-US" dirty="0"/>
              <a:t>Protocol Tunneling (Quic over Quic?)</a:t>
            </a:r>
          </a:p>
          <a:p>
            <a:pPr lvl="1"/>
            <a:r>
              <a:rPr lang="en-US" dirty="0"/>
              <a:t>Custom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(if you have a 2-week deadline)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9368B-F3DF-1068-8A49-32B5A0CF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82" y="2253875"/>
            <a:ext cx="5711804" cy="3736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D6505-4A1F-C90D-89CE-0A024746FD1C}"/>
              </a:ext>
            </a:extLst>
          </p:cNvPr>
          <p:cNvSpPr txBox="1"/>
          <p:nvPr/>
        </p:nvSpPr>
        <p:spPr>
          <a:xfrm>
            <a:off x="6265982" y="1847901"/>
            <a:ext cx="383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src/aioquic/quic/connection.py</a:t>
            </a:r>
          </a:p>
        </p:txBody>
      </p:sp>
    </p:spTree>
    <p:extLst>
      <p:ext uri="{BB962C8B-B14F-4D97-AF65-F5344CB8AC3E}">
        <p14:creationId xmlns:p14="http://schemas.microsoft.com/office/powerpoint/2010/main" val="314227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28845-AB43-B97C-56E0-064E93A7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E5069-2087-EE07-4964-3579D94E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B1F791-54AF-9AD2-BED4-BF4EBA98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6665200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CID Queue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14A74F-FE21-BCFB-6DE1-7E51ED9371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Message format:</a:t>
            </a:r>
          </a:p>
          <a:p>
            <a:pPr lvl="1"/>
            <a:r>
              <a:rPr lang="en-US" dirty="0"/>
              <a:t>m[message]</a:t>
            </a:r>
          </a:p>
          <a:p>
            <a:pPr lvl="1"/>
            <a:r>
              <a:rPr lang="en-US" dirty="0"/>
              <a:t>f[file bytes]</a:t>
            </a:r>
          </a:p>
          <a:p>
            <a:pPr lvl="1"/>
            <a:r>
              <a:rPr lang="en-US" dirty="0"/>
              <a:t>c[remote command]</a:t>
            </a:r>
          </a:p>
          <a:p>
            <a:pPr lvl="1"/>
            <a:r>
              <a:rPr lang="en-US" dirty="0"/>
              <a:t>k (keepalive)</a:t>
            </a:r>
          </a:p>
          <a:p>
            <a:r>
              <a:rPr lang="en-US" dirty="0"/>
              <a:t>Messages are queued and processed as connections are made</a:t>
            </a:r>
          </a:p>
          <a:p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C7CCCBD-D3E8-F86B-574E-A8EFEAFB5F98}"/>
              </a:ext>
            </a:extLst>
          </p:cNvPr>
          <p:cNvSpPr txBox="1">
            <a:spLocks/>
          </p:cNvSpPr>
          <p:nvPr/>
        </p:nvSpPr>
        <p:spPr>
          <a:xfrm>
            <a:off x="5994399" y="2505075"/>
            <a:ext cx="5568546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RSA 4096 for Asymmetric Encryption</a:t>
            </a:r>
          </a:p>
          <a:p>
            <a:pPr lvl="1"/>
            <a:r>
              <a:rPr lang="en-US" dirty="0"/>
              <a:t>Only public modulus exchanged</a:t>
            </a:r>
          </a:p>
          <a:p>
            <a:pPr lvl="1"/>
            <a:r>
              <a:rPr lang="en-US" dirty="0"/>
              <a:t>Public exponent/bit strength agreed to ahead of time</a:t>
            </a:r>
          </a:p>
          <a:p>
            <a:r>
              <a:rPr lang="en-US" dirty="0"/>
              <a:t>CID Generation</a:t>
            </a:r>
          </a:p>
          <a:p>
            <a:pPr lvl="1"/>
            <a:r>
              <a:rPr lang="en-US" dirty="0"/>
              <a:t>Create IV</a:t>
            </a:r>
          </a:p>
          <a:p>
            <a:pPr lvl="1"/>
            <a:r>
              <a:rPr lang="en-US" dirty="0"/>
              <a:t>Create an AES Key</a:t>
            </a:r>
          </a:p>
          <a:p>
            <a:pPr lvl="1"/>
            <a:r>
              <a:rPr lang="en-US" dirty="0"/>
              <a:t>Encrypt AES Key w/Private Key (Ekey)</a:t>
            </a:r>
          </a:p>
          <a:p>
            <a:pPr lvl="1"/>
            <a:r>
              <a:rPr lang="en-US" dirty="0"/>
              <a:t>Encrypt Message w/AES Key (Emsg)</a:t>
            </a:r>
          </a:p>
          <a:p>
            <a:pPr lvl="1"/>
            <a:r>
              <a:rPr lang="en-US" dirty="0"/>
              <a:t>Payload = IV + Ekey + Emsg</a:t>
            </a:r>
          </a:p>
          <a:p>
            <a:pPr lvl="1"/>
            <a:r>
              <a:rPr lang="en-US" dirty="0"/>
              <a:t>Chunk into 64-bit chunks</a:t>
            </a:r>
          </a:p>
          <a:p>
            <a:pPr lvl="1"/>
            <a:r>
              <a:rPr lang="en-US" dirty="0"/>
              <a:t>Use chunks as CIDs for new connections</a:t>
            </a:r>
          </a:p>
        </p:txBody>
      </p:sp>
    </p:spTree>
    <p:extLst>
      <p:ext uri="{BB962C8B-B14F-4D97-AF65-F5344CB8AC3E}">
        <p14:creationId xmlns:p14="http://schemas.microsoft.com/office/powerpoint/2010/main" val="145042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EB40C2-3DE2-BA89-A71E-71AC2A26502F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6A5FB-A82D-29CA-28E1-B7C0F081E786}"/>
              </a:ext>
            </a:extLst>
          </p:cNvPr>
          <p:cNvSpPr/>
          <p:nvPr/>
        </p:nvSpPr>
        <p:spPr>
          <a:xfrm>
            <a:off x="3334655" y="4118426"/>
            <a:ext cx="573313" cy="3556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54EE8-4166-2702-B1C1-AC05DD74CB77}"/>
              </a:ext>
            </a:extLst>
          </p:cNvPr>
          <p:cNvSpPr/>
          <p:nvPr/>
        </p:nvSpPr>
        <p:spPr>
          <a:xfrm>
            <a:off x="9310916" y="5823858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94779C-9AAF-C405-39CB-2F6AD6F28722}"/>
              </a:ext>
            </a:extLst>
          </p:cNvPr>
          <p:cNvSpPr/>
          <p:nvPr/>
        </p:nvSpPr>
        <p:spPr>
          <a:xfrm>
            <a:off x="8281481" y="2122712"/>
            <a:ext cx="575864" cy="355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2EF19B-4F8C-C5FD-741E-E02A6DF0499D}"/>
              </a:ext>
            </a:extLst>
          </p:cNvPr>
          <p:cNvSpPr/>
          <p:nvPr/>
        </p:nvSpPr>
        <p:spPr>
          <a:xfrm>
            <a:off x="9310916" y="576943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cwhoami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D8AE2E-9C45-28BB-1894-BE1016834483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0FACCD-1C0C-EA3B-915E-8DFBE5DE50C7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028594-53D2-1895-B871-BDFA0E115710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2EA3FB-D59A-557A-6F3F-B24C0F77F2CA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7A3C4C-C530-B142-22CB-A833AF3DBB1A}"/>
              </a:ext>
            </a:extLst>
          </p:cNvPr>
          <p:cNvSpPr/>
          <p:nvPr/>
        </p:nvSpPr>
        <p:spPr>
          <a:xfrm>
            <a:off x="1139370" y="5829495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mnuvious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34F529-A3E2-F9F6-5369-DB0B2987256B}"/>
              </a:ext>
            </a:extLst>
          </p:cNvPr>
          <p:cNvSpPr/>
          <p:nvPr/>
        </p:nvSpPr>
        <p:spPr>
          <a:xfrm>
            <a:off x="9310916" y="5811158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1C5035-B03D-2579-5D97-1686FF6C958B}"/>
              </a:ext>
            </a:extLst>
          </p:cNvPr>
          <p:cNvSpPr/>
          <p:nvPr/>
        </p:nvSpPr>
        <p:spPr>
          <a:xfrm>
            <a:off x="8128002" y="1850568"/>
            <a:ext cx="885373" cy="2852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A79B9DF6-FC0A-FFC4-03AE-366C8008337E}"/>
              </a:ext>
            </a:extLst>
          </p:cNvPr>
          <p:cNvSpPr/>
          <p:nvPr/>
        </p:nvSpPr>
        <p:spPr>
          <a:xfrm>
            <a:off x="9013375" y="1850569"/>
            <a:ext cx="2336800" cy="2852057"/>
          </a:xfrm>
          <a:prstGeom prst="fram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2C1E6-F50A-6B22-EA65-7E052CDDE725}"/>
              </a:ext>
            </a:extLst>
          </p:cNvPr>
          <p:cNvSpPr/>
          <p:nvPr/>
        </p:nvSpPr>
        <p:spPr>
          <a:xfrm>
            <a:off x="3178626" y="1850568"/>
            <a:ext cx="885373" cy="2852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DDFD7CA-4DFA-F281-6899-2F3568C7DA1E}"/>
              </a:ext>
            </a:extLst>
          </p:cNvPr>
          <p:cNvSpPr/>
          <p:nvPr/>
        </p:nvSpPr>
        <p:spPr>
          <a:xfrm>
            <a:off x="841827" y="1850570"/>
            <a:ext cx="2336800" cy="2852057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79EE7-677B-8BAD-4769-E82F914D1261}"/>
              </a:ext>
            </a:extLst>
          </p:cNvPr>
          <p:cNvSpPr/>
          <p:nvPr/>
        </p:nvSpPr>
        <p:spPr>
          <a:xfrm>
            <a:off x="841827" y="246743"/>
            <a:ext cx="10508343" cy="10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Operations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4FC0DE-885B-2ACB-6FC1-B8E47BABBF39}"/>
              </a:ext>
            </a:extLst>
          </p:cNvPr>
          <p:cNvSpPr/>
          <p:nvPr/>
        </p:nvSpPr>
        <p:spPr>
          <a:xfrm>
            <a:off x="841826" y="5493658"/>
            <a:ext cx="10508343" cy="10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aioquic operations.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D4AA16-9D37-3270-23E9-CAA4C6314E1B}"/>
              </a:ext>
            </a:extLst>
          </p:cNvPr>
          <p:cNvSpPr txBox="1"/>
          <p:nvPr/>
        </p:nvSpPr>
        <p:spPr>
          <a:xfrm>
            <a:off x="1430581" y="1844933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CID Queue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8F33F-C575-11BD-8B32-26B43CF25474}"/>
              </a:ext>
            </a:extLst>
          </p:cNvPr>
          <p:cNvSpPr txBox="1"/>
          <p:nvPr/>
        </p:nvSpPr>
        <p:spPr>
          <a:xfrm>
            <a:off x="9602127" y="1809041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CID Queue</a:t>
            </a:r>
          </a:p>
        </p:txBody>
      </p:sp>
    </p:spTree>
    <p:extLst>
      <p:ext uri="{BB962C8B-B14F-4D97-AF65-F5344CB8AC3E}">
        <p14:creationId xmlns:p14="http://schemas.microsoft.com/office/powerpoint/2010/main" val="12005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-0.257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3.95833E-6 -0.25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0.0002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04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00013 0.453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-0.000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-0.000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25717 L -0.67019 -0.633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90" y="-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45371 L 3.75E-6 0.508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625 -0.00139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25717 L 0.67032 -0.6321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4.58333E-6 -0.25718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0.00023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139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494 0.00115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4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-0.25717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0.00023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-0.00255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50811 L -0.67019 0.6030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6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4.58333E-6 -0.25532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-3.75E-6 -0.30949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30949 L -4.58333E-6 -0.25787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7" grpId="0" animBg="1"/>
      <p:bldP spid="17" grpId="1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32" grpId="0" animBg="1"/>
      <p:bldP spid="32" grpId="1" animBg="1"/>
      <p:bldP spid="32" grpId="2" animBg="1"/>
      <p:bldP spid="32" grpId="3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46D7-B1B2-F879-1CFB-86B4EC00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8D63DB-F4A9-3B74-027C-DFAA7695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1C685D-F113-7744-84A3-7DA0BE546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6665200" cy="564308"/>
          </a:xfrm>
        </p:spPr>
        <p:txBody>
          <a:bodyPr>
            <a:normAutofit/>
          </a:bodyPr>
          <a:lstStyle/>
          <a:p>
            <a:r>
              <a:rPr lang="en-US" dirty="0"/>
              <a:t>Evaluating the Channel – Bandwidth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4C2644-BC5B-2197-89C1-C0763EB1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4" y="3214215"/>
            <a:ext cx="6611273" cy="2438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9E8837-E3F1-45FF-E53B-ADEE90BA6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947" y="2254996"/>
            <a:ext cx="4933232" cy="435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2F95D-2008-C0BE-7DD8-D6E5CED37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2B559C-A2A8-D167-7E80-B3BEE6EF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AC9DA7-36F8-E0E4-1668-BB713070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1113835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Page Loads to Extract 4096 Bit RSA Private Key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4656E-AFA3-D5C4-0AF2-16259ACD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95" y="2423440"/>
            <a:ext cx="5364953" cy="361249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9350B2-6361-01BF-978B-E77CC6B65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14440"/>
              </p:ext>
            </p:extLst>
          </p:nvPr>
        </p:nvGraphicFramePr>
        <p:xfrm>
          <a:off x="1126385" y="2631693"/>
          <a:ext cx="3381219" cy="3608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657">
                  <a:extLst>
                    <a:ext uri="{9D8B030D-6E8A-4147-A177-3AD203B41FA5}">
                      <a16:colId xmlns:a16="http://schemas.microsoft.com/office/drawing/2014/main" val="1923676173"/>
                    </a:ext>
                  </a:extLst>
                </a:gridCol>
                <a:gridCol w="2704562">
                  <a:extLst>
                    <a:ext uri="{9D8B030D-6E8A-4147-A177-3AD203B41FA5}">
                      <a16:colId xmlns:a16="http://schemas.microsoft.com/office/drawing/2014/main" val="1963426300"/>
                    </a:ext>
                  </a:extLst>
                </a:gridCol>
              </a:tblGrid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</a:t>
                      </a:r>
                      <a:r>
                        <a:rPr lang="en-US" sz="2000" u="none" strike="noStrike" baseline="-25000" dirty="0">
                          <a:effectLst/>
                        </a:rPr>
                        <a:t>r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21 con / 8 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4797927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</a:t>
                      </a:r>
                      <a:r>
                        <a:rPr lang="en-US" sz="2000" u="none" strike="noStrike" baseline="-25000" dirty="0">
                          <a:effectLst/>
                        </a:rPr>
                        <a:t>cid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 bits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8525843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baseline="-25000" dirty="0">
                          <a:effectLst/>
                        </a:rPr>
                        <a:t>c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4096 bits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4005023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</a:t>
                      </a:r>
                      <a:r>
                        <a:rPr lang="en-US" sz="2000" u="none" strike="noStrike" baseline="-25000" dirty="0">
                          <a:effectLst/>
                        </a:rPr>
                        <a:t>iv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 bits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401312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</a:t>
                      </a:r>
                      <a:r>
                        <a:rPr lang="en-US" sz="2000" u="none" strike="noStrike" baseline="-25000" dirty="0">
                          <a:effectLst/>
                        </a:rPr>
                        <a:t>rsa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4096 bits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0113884"/>
                  </a:ext>
                </a:extLst>
              </a:tr>
              <a:tr h="40491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R</a:t>
                      </a:r>
                      <a:r>
                        <a:rPr lang="en-US" sz="2000" u="none" strike="noStrike" baseline="-25000" dirty="0">
                          <a:effectLst/>
                        </a:rPr>
                        <a:t>c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 (uncompressed)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081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10.3 byte/sec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3681446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Time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49.5 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53419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39E687D-20D3-8A6B-6ED1-CF1EBB5767D6}"/>
              </a:ext>
            </a:extLst>
          </p:cNvPr>
          <p:cNvSpPr txBox="1"/>
          <p:nvPr/>
        </p:nvSpPr>
        <p:spPr>
          <a:xfrm>
            <a:off x="5517695" y="6080646"/>
            <a:ext cx="536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Connections with 64- and 160-bit CIDs </a:t>
            </a:r>
          </a:p>
        </p:txBody>
      </p:sp>
    </p:spTree>
    <p:extLst>
      <p:ext uri="{BB962C8B-B14F-4D97-AF65-F5344CB8AC3E}">
        <p14:creationId xmlns:p14="http://schemas.microsoft.com/office/powerpoint/2010/main" val="3512395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4A949-B433-06E1-C3C3-63DF9662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546617-E611-3FB0-324D-92256DAB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6DE379-4323-7AB6-7178-71F2BDB1A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1113835" cy="564308"/>
          </a:xfrm>
        </p:spPr>
        <p:txBody>
          <a:bodyPr>
            <a:normAutofit/>
          </a:bodyPr>
          <a:lstStyle/>
          <a:p>
            <a:r>
              <a:rPr lang="en-US" dirty="0"/>
              <a:t>Improvement for the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4500E-C3DD-9249-A196-AF56DD22820E}"/>
              </a:ext>
            </a:extLst>
          </p:cNvPr>
          <p:cNvSpPr txBox="1"/>
          <p:nvPr/>
        </p:nvSpPr>
        <p:spPr>
          <a:xfrm>
            <a:off x="836612" y="2254996"/>
            <a:ext cx="105187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Odd-number analysis potentially reveals channel in use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Randomize big vs little endian potential mitigation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Moot if OOB key distribution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Potentially susceptible to bit-flip attacks if message format is disclosed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Disruption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Swapping out CID’s on all QUIC protocol packets would stop this channel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Costly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Dropping connections randomly to prevent 1 CID exchange would break cryptographic sync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Could be mitigated by creating cryptographic resync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out-of-order reception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robust confidentiality/integrity checking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MUST NOT INTRODUCE LOW ENTORPY SIGNAL!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8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3F0E-A845-583C-6013-78FCEE95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5565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FFF0-D86E-6D16-2B27-25B64867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400"/>
            <a:ext cx="6096000" cy="619760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600" dirty="0"/>
              <a:t>[1] B. W. Lampson, “A note on the confinement problem,” </a:t>
            </a:r>
            <a:r>
              <a:rPr lang="en-US" sz="1600" i="1" dirty="0"/>
              <a:t>Communications of the ACM</a:t>
            </a:r>
            <a:r>
              <a:rPr lang="en-US" sz="1600" dirty="0"/>
              <a:t>, vol. 16, no. 10, pp. 613–615, Oct. 1973, doi: </a:t>
            </a:r>
            <a:r>
              <a:rPr lang="en-US" sz="1600" dirty="0">
                <a:hlinkClick r:id="rId3"/>
              </a:rPr>
              <a:t>https://doi.org/10.1145/362375.362389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[2] G. J. Simmons, “The Prisoners’ Problem and the Subliminal Channel,” </a:t>
            </a:r>
            <a:r>
              <a:rPr lang="en-US" sz="1600" i="1" dirty="0"/>
              <a:t>Advances in Cryptology</a:t>
            </a:r>
            <a:r>
              <a:rPr lang="en-US" sz="1600" dirty="0"/>
              <a:t>, pp. 51–67, 1984, doi: </a:t>
            </a:r>
            <a:r>
              <a:rPr lang="en-US" sz="1600" dirty="0">
                <a:hlinkClick r:id="rId4"/>
              </a:rPr>
              <a:t>https://doi.org/10.1007/978-1-4684-4730-9_5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[3] National Security Agency, “TEMPEST: A Signal Problem.” Available: </a:t>
            </a:r>
            <a:r>
              <a:rPr lang="en-US" sz="1600" dirty="0">
                <a:hlinkClick r:id="rId5"/>
              </a:rPr>
              <a:t>https://www.nsa.gov/portals/75/documents/news-features/declassified-documents/cryptologic-spectrum/tempest.pdf</a:t>
            </a:r>
            <a:r>
              <a:rPr lang="en-US" sz="1600" dirty="0"/>
              <a:t>. [Accessed: Dec. 10, 2024]</a:t>
            </a:r>
          </a:p>
          <a:p>
            <a:pPr marL="0" indent="0">
              <a:buNone/>
            </a:pPr>
            <a:r>
              <a:rPr lang="en-US" sz="1600" dirty="0"/>
              <a:t>[4] J. Lorincz, Z. Klarin, and J. Ozegovic, “A Comprehensive Overview of TCP Congestion Control in 5G Networks: Research Challenges and Future Perspectives,” </a:t>
            </a:r>
            <a:r>
              <a:rPr lang="en-US" sz="1600" i="1" dirty="0"/>
              <a:t>Sensors</a:t>
            </a:r>
            <a:r>
              <a:rPr lang="en-US" sz="1600" dirty="0"/>
              <a:t>, vol. 21, pp. 1–41, Jun. 2021, doi: </a:t>
            </a:r>
            <a:r>
              <a:rPr lang="en-US" sz="1600" dirty="0">
                <a:hlinkClick r:id="rId6"/>
              </a:rPr>
              <a:t>https://doi.org/10.3390/s21134510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[5]A. Langley et al., “The QUIC transport protocol: Design and internet-scale deployment,” 2017.</a:t>
            </a:r>
          </a:p>
          <a:p>
            <a:pPr marL="0" indent="0">
              <a:buNone/>
            </a:pPr>
            <a:r>
              <a:rPr lang="en-US" sz="1600" dirty="0"/>
              <a:t>[6] J. Iyengar and M. Thomson, “RFC 9000 - QUIC: A UDP-Based Multiplexed and Secure Transport,” </a:t>
            </a:r>
            <a:r>
              <a:rPr lang="en-US" sz="1600" i="1" dirty="0"/>
              <a:t>datatracker.ietf.org</a:t>
            </a:r>
            <a:r>
              <a:rPr lang="en-US" sz="1600" dirty="0"/>
              <a:t>, May 2021. Available: </a:t>
            </a:r>
            <a:r>
              <a:rPr lang="en-US" sz="1600" dirty="0">
                <a:hlinkClick r:id="rId7"/>
              </a:rPr>
              <a:t>https://datatracker.ietf.org/doc/html/rfc9000</a:t>
            </a:r>
            <a:r>
              <a:rPr lang="en-US" sz="1600" dirty="0"/>
              <a:t>. [Accessed: Dec. 10, 2024]</a:t>
            </a:r>
          </a:p>
          <a:p>
            <a:pPr marL="0" indent="0">
              <a:buNone/>
            </a:pPr>
            <a:r>
              <a:rPr lang="en-US" sz="1600" dirty="0"/>
              <a:t>[7] </a:t>
            </a:r>
            <a:r>
              <a:rPr lang="en-US" sz="1600" i="1" dirty="0"/>
              <a:t>Trusted Computer System Evaluation Criteria</a:t>
            </a:r>
            <a:r>
              <a:rPr lang="en-US" sz="1600" dirty="0"/>
              <a:t>. DoD, 1985. Available: </a:t>
            </a:r>
            <a:r>
              <a:rPr lang="en-US" sz="1600" dirty="0">
                <a:hlinkClick r:id="rId8"/>
              </a:rPr>
              <a:t>https://csrc.nist.gov/files/pubs/conference/1998/10/08/proceedings-of-the-21st-nissc-1998/final/docs/early-cs-papers/dod85.pdf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5F5E0-72F2-480E-443C-A22BAC30F136}"/>
              </a:ext>
            </a:extLst>
          </p:cNvPr>
          <p:cNvSpPr txBox="1"/>
          <p:nvPr/>
        </p:nvSpPr>
        <p:spPr>
          <a:xfrm>
            <a:off x="6096001" y="660400"/>
            <a:ext cx="6096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[8] N. C. Wang and N. S. Ju, “The new criteria for covert channels auditing,” </a:t>
            </a:r>
            <a:r>
              <a:rPr lang="en-US" sz="1600" i="1" dirty="0"/>
              <a:t>IEEE</a:t>
            </a:r>
            <a:r>
              <a:rPr lang="en-US" sz="1600" dirty="0"/>
              <a:t>, vol. 15, pp. 183–186, Jun. 2005, doi: https://doi.org/10.1109/iaw.2004.1437815. Available: </a:t>
            </a:r>
            <a:r>
              <a:rPr lang="en-US" sz="1600" dirty="0">
                <a:hlinkClick r:id="rId9"/>
              </a:rPr>
              <a:t>https://ieeexplore.ieee.org/document/1437815</a:t>
            </a:r>
            <a:r>
              <a:rPr lang="en-US" sz="1600" dirty="0"/>
              <a:t>. [Accessed: Dec. 13, 2024]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[9] H. Okhravi, S. Bak, and S. T. King, “Design, implementation and evaluation of covert channel attacks,” in </a:t>
            </a:r>
            <a:r>
              <a:rPr lang="en-US" sz="1600" i="1" dirty="0"/>
              <a:t>2010 IEEE International Conference on Technologies for Homeland Security (HST)</a:t>
            </a:r>
            <a:r>
              <a:rPr lang="en-US" sz="1600" dirty="0"/>
              <a:t>, pp. 481–487. doi: </a:t>
            </a:r>
            <a:r>
              <a:rPr lang="en-US" sz="1600" dirty="0">
                <a:hlinkClick r:id="rId10"/>
              </a:rPr>
              <a:t>https://doi.org/10.1109/THS.2010.5654967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[10] B. Zdrnja, “Scanning and abusing the QUIC protocol - SANS Internet Storm Center,” </a:t>
            </a:r>
            <a:r>
              <a:rPr lang="en-US" sz="1600" i="1" dirty="0"/>
              <a:t>SANS Internet Storm Center</a:t>
            </a:r>
            <a:r>
              <a:rPr lang="en-US" sz="1600" dirty="0"/>
              <a:t>, 2024. Available: </a:t>
            </a:r>
            <a:r>
              <a:rPr lang="en-US" sz="1600" dirty="0">
                <a:hlinkClick r:id="rId11"/>
              </a:rPr>
              <a:t>https://isc.sans.edu/diary/30720</a:t>
            </a:r>
            <a:r>
              <a:rPr lang="en-US" sz="1600" dirty="0"/>
              <a:t>. [Accessed: Dec. 31, 2024]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[11] B. Zdrnja, “quicmap/README.md at main · bojanisc/quicmap,” </a:t>
            </a:r>
            <a:r>
              <a:rPr lang="en-US" sz="1600" i="1" dirty="0"/>
              <a:t>GitHub</a:t>
            </a:r>
            <a:r>
              <a:rPr lang="en-US" sz="1600" dirty="0"/>
              <a:t>, 2024. Available: </a:t>
            </a:r>
            <a:r>
              <a:rPr lang="en-US" sz="1600" dirty="0">
                <a:hlinkClick r:id="rId12"/>
              </a:rPr>
              <a:t>https://github.com/bojanisc/quicmap/blob/main/README.md</a:t>
            </a:r>
            <a:r>
              <a:rPr lang="en-US" sz="1600" dirty="0"/>
              <a:t>. [Accessed: Dec. 31, 2024]</a:t>
            </a:r>
          </a:p>
          <a:p>
            <a:endParaRPr lang="en-US" sz="1600" dirty="0"/>
          </a:p>
          <a:p>
            <a:r>
              <a:rPr lang="en-US" sz="1600" dirty="0"/>
              <a:t>[12]B. Zdrnja, “BSidesZagreb 2024 - Bojan Ždrnja,” YouTube, Mar. 23, 2024. Available: </a:t>
            </a:r>
            <a:r>
              <a:rPr lang="en-US" sz="1600" dirty="0">
                <a:hlinkClick r:id="rId13"/>
              </a:rPr>
              <a:t>https://www.youtube.com/watch?v=BDg7KPS9AUg</a:t>
            </a:r>
            <a:r>
              <a:rPr lang="en-US" sz="1600" dirty="0"/>
              <a:t>. [Accessed: Jan. 08, 2025]</a:t>
            </a:r>
          </a:p>
        </p:txBody>
      </p:sp>
    </p:spTree>
    <p:extLst>
      <p:ext uri="{BB962C8B-B14F-4D97-AF65-F5344CB8AC3E}">
        <p14:creationId xmlns:p14="http://schemas.microsoft.com/office/powerpoint/2010/main" val="126521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41D2-C154-DA39-1302-829B6DED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822" y="55710"/>
            <a:ext cx="8929958" cy="717922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7" name="quicc_demo_shmoocon">
            <a:hlinkClick r:id="" action="ppaction://media"/>
            <a:extLst>
              <a:ext uri="{FF2B5EF4-FFF2-40B4-BE49-F238E27FC236}">
                <a16:creationId xmlns:a16="http://schemas.microsoft.com/office/drawing/2014/main" id="{1DEC1CBE-C40F-2A40-B61A-92ED4059A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824" y="773632"/>
            <a:ext cx="10539955" cy="59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8261-0FF0-1C2B-79BD-CCBB24617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B3F8E-E8C5-7882-A985-D5FF700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FCDA11-1E85-A767-C67B-C379E939A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7185609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Send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BF808B-91E7-0639-1528-A3D84C444470}"/>
              </a:ext>
            </a:extLst>
          </p:cNvPr>
          <p:cNvSpPr/>
          <p:nvPr/>
        </p:nvSpPr>
        <p:spPr>
          <a:xfrm>
            <a:off x="755621" y="2681583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Open Connection 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6DB40482-DACF-266D-BD50-DE17992F11EA}"/>
              </a:ext>
            </a:extLst>
          </p:cNvPr>
          <p:cNvSpPr/>
          <p:nvPr/>
        </p:nvSpPr>
        <p:spPr>
          <a:xfrm>
            <a:off x="5179755" y="2509715"/>
            <a:ext cx="1583647" cy="1144639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Queue Empty?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F1789C-6686-E7E7-064C-72F805A7FBA2}"/>
              </a:ext>
            </a:extLst>
          </p:cNvPr>
          <p:cNvSpPr/>
          <p:nvPr/>
        </p:nvSpPr>
        <p:spPr>
          <a:xfrm>
            <a:off x="3194796" y="4121986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Chunk/Queue</a:t>
            </a:r>
          </a:p>
          <a:p>
            <a:pPr algn="ctr"/>
            <a:r>
              <a:rPr lang="en-US" sz="1400" dirty="0"/>
              <a:t>Public Key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C0A512-6872-CCEE-22CF-87876A6466A8}"/>
              </a:ext>
            </a:extLst>
          </p:cNvPr>
          <p:cNvSpPr/>
          <p:nvPr/>
        </p:nvSpPr>
        <p:spPr>
          <a:xfrm>
            <a:off x="3194797" y="5390524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Dequeue and Set CID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3E42DC-6C56-EE88-A228-A276A8BE4A33}"/>
              </a:ext>
            </a:extLst>
          </p:cNvPr>
          <p:cNvSpPr/>
          <p:nvPr/>
        </p:nvSpPr>
        <p:spPr>
          <a:xfrm>
            <a:off x="755620" y="5390524"/>
            <a:ext cx="1362271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Wait for New Connection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54675A5-20D0-014D-BA68-E04FE2D978A5}"/>
              </a:ext>
            </a:extLst>
          </p:cNvPr>
          <p:cNvCxnSpPr>
            <a:cxnSpLocks/>
            <a:stCxn id="55" idx="0"/>
            <a:endCxn id="13" idx="2"/>
          </p:cNvCxnSpPr>
          <p:nvPr/>
        </p:nvCxnSpPr>
        <p:spPr>
          <a:xfrm rot="5400000" flipH="1" flipV="1">
            <a:off x="482739" y="4436507"/>
            <a:ext cx="1908035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71BA5-661C-7500-5A9E-061EC703B478}"/>
              </a:ext>
            </a:extLst>
          </p:cNvPr>
          <p:cNvSpPr/>
          <p:nvPr/>
        </p:nvSpPr>
        <p:spPr>
          <a:xfrm>
            <a:off x="9819726" y="5390524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Encrypt, Chunk and Queue</a:t>
            </a:r>
          </a:p>
          <a:p>
            <a:pPr algn="ctr"/>
            <a:r>
              <a:rPr lang="en-US" sz="1400" dirty="0"/>
              <a:t>Message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014CEB-7D0C-B2AC-FD79-252864A5D58E}"/>
              </a:ext>
            </a:extLst>
          </p:cNvPr>
          <p:cNvSpPr/>
          <p:nvPr/>
        </p:nvSpPr>
        <p:spPr>
          <a:xfrm>
            <a:off x="9826075" y="2681581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New Message Queued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034B5CA-2414-CC10-1005-273100C685EC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 rot="5400000">
            <a:off x="9550018" y="4433331"/>
            <a:ext cx="1908037" cy="63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52F839-8BCA-0895-73A6-EF0EF8A91078}"/>
              </a:ext>
            </a:extLst>
          </p:cNvPr>
          <p:cNvSpPr/>
          <p:nvPr/>
        </p:nvSpPr>
        <p:spPr>
          <a:xfrm>
            <a:off x="7269861" y="2681581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Chunk/Queue</a:t>
            </a:r>
          </a:p>
          <a:p>
            <a:pPr algn="ctr"/>
            <a:r>
              <a:rPr lang="en-US" sz="1400" dirty="0"/>
              <a:t>Keepalive</a:t>
            </a:r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35C5F80C-D094-B639-E785-1951756701E1}"/>
              </a:ext>
            </a:extLst>
          </p:cNvPr>
          <p:cNvSpPr/>
          <p:nvPr/>
        </p:nvSpPr>
        <p:spPr>
          <a:xfrm>
            <a:off x="3084108" y="2509715"/>
            <a:ext cx="1583647" cy="1144639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Sent Key?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2ADB23-F845-EB16-505E-EEE422154CA5}"/>
              </a:ext>
            </a:extLst>
          </p:cNvPr>
          <p:cNvCxnSpPr>
            <a:stCxn id="13" idx="3"/>
            <a:endCxn id="36" idx="1"/>
          </p:cNvCxnSpPr>
          <p:nvPr/>
        </p:nvCxnSpPr>
        <p:spPr>
          <a:xfrm flipV="1">
            <a:off x="2117891" y="3082035"/>
            <a:ext cx="966217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8A48B-52E5-DE5B-0002-3E324FB1F3BB}"/>
              </a:ext>
            </a:extLst>
          </p:cNvPr>
          <p:cNvCxnSpPr>
            <a:stCxn id="36" idx="3"/>
            <a:endCxn id="14" idx="1"/>
          </p:cNvCxnSpPr>
          <p:nvPr/>
        </p:nvCxnSpPr>
        <p:spPr>
          <a:xfrm>
            <a:off x="4667755" y="3082035"/>
            <a:ext cx="51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2531EA-8BF9-722D-681D-A214DDC35E5A}"/>
              </a:ext>
            </a:extLst>
          </p:cNvPr>
          <p:cNvCxnSpPr>
            <a:stCxn id="14" idx="3"/>
            <a:endCxn id="35" idx="1"/>
          </p:cNvCxnSpPr>
          <p:nvPr/>
        </p:nvCxnSpPr>
        <p:spPr>
          <a:xfrm flipV="1">
            <a:off x="6763402" y="3082034"/>
            <a:ext cx="506459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9151017-B4E7-A8AE-54FA-E96F42B8BF57}"/>
              </a:ext>
            </a:extLst>
          </p:cNvPr>
          <p:cNvCxnSpPr>
            <a:cxnSpLocks/>
            <a:stCxn id="35" idx="2"/>
            <a:endCxn id="45" idx="3"/>
          </p:cNvCxnSpPr>
          <p:nvPr/>
        </p:nvCxnSpPr>
        <p:spPr>
          <a:xfrm rot="5400000">
            <a:off x="5099787" y="2939768"/>
            <a:ext cx="2308490" cy="339392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133C5B6-2513-664F-EEBA-E45F03616258}"/>
              </a:ext>
            </a:extLst>
          </p:cNvPr>
          <p:cNvCxnSpPr>
            <a:cxnSpLocks/>
            <a:stCxn id="14" idx="2"/>
            <a:endCxn id="45" idx="3"/>
          </p:cNvCxnSpPr>
          <p:nvPr/>
        </p:nvCxnSpPr>
        <p:spPr>
          <a:xfrm rot="5400000">
            <a:off x="4196012" y="4015409"/>
            <a:ext cx="2136623" cy="14145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DD19354-6CC0-67CD-36E6-2F7462A69A34}"/>
              </a:ext>
            </a:extLst>
          </p:cNvPr>
          <p:cNvCxnSpPr>
            <a:stCxn id="36" idx="2"/>
            <a:endCxn id="24" idx="0"/>
          </p:cNvCxnSpPr>
          <p:nvPr/>
        </p:nvCxnSpPr>
        <p:spPr>
          <a:xfrm rot="5400000">
            <a:off x="3642116" y="3888170"/>
            <a:ext cx="467632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E7C9895-A852-1FC5-B58D-64B154643D4D}"/>
              </a:ext>
            </a:extLst>
          </p:cNvPr>
          <p:cNvCxnSpPr>
            <a:cxnSpLocks/>
            <a:stCxn id="24" idx="2"/>
            <a:endCxn id="45" idx="0"/>
          </p:cNvCxnSpPr>
          <p:nvPr/>
        </p:nvCxnSpPr>
        <p:spPr>
          <a:xfrm rot="16200000" flipH="1">
            <a:off x="3642115" y="5156707"/>
            <a:ext cx="467632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6056268-7026-DC73-B9CB-A6CE57DA0C0A}"/>
              </a:ext>
            </a:extLst>
          </p:cNvPr>
          <p:cNvCxnSpPr>
            <a:cxnSpLocks/>
            <a:stCxn id="45" idx="1"/>
            <a:endCxn id="55" idx="3"/>
          </p:cNvCxnSpPr>
          <p:nvPr/>
        </p:nvCxnSpPr>
        <p:spPr>
          <a:xfrm rot="10800000">
            <a:off x="2117891" y="5790977"/>
            <a:ext cx="1076906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D6A2E8-8486-F9B8-F1FF-E094F2120D64}"/>
              </a:ext>
            </a:extLst>
          </p:cNvPr>
          <p:cNvSpPr txBox="1"/>
          <p:nvPr/>
        </p:nvSpPr>
        <p:spPr>
          <a:xfrm>
            <a:off x="3837010" y="356799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983230B-FD02-4BCC-AEFE-E01E1F9EC9C8}"/>
              </a:ext>
            </a:extLst>
          </p:cNvPr>
          <p:cNvSpPr txBox="1"/>
          <p:nvPr/>
        </p:nvSpPr>
        <p:spPr>
          <a:xfrm>
            <a:off x="4573924" y="271621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7AA0906-96C8-4A08-7C7E-53E4AE9CFB20}"/>
              </a:ext>
            </a:extLst>
          </p:cNvPr>
          <p:cNvSpPr txBox="1"/>
          <p:nvPr/>
        </p:nvSpPr>
        <p:spPr>
          <a:xfrm>
            <a:off x="6608552" y="272826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79F21E4-B146-D7BF-C1AD-9202C4EB94EF}"/>
              </a:ext>
            </a:extLst>
          </p:cNvPr>
          <p:cNvSpPr txBox="1"/>
          <p:nvPr/>
        </p:nvSpPr>
        <p:spPr>
          <a:xfrm>
            <a:off x="6025005" y="356799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75881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8DDE3-9776-FA59-543F-637279EF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 descr="A person wearing a hat&#10;&#10;Description automatically generated">
            <a:extLst>
              <a:ext uri="{FF2B5EF4-FFF2-40B4-BE49-F238E27FC236}">
                <a16:creationId xmlns:a16="http://schemas.microsoft.com/office/drawing/2014/main" id="{B39A2ABA-E0D0-40B1-C59F-68824121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73" name="Picture 72" descr="A submarine with a flag on the side&#10;&#10;Description automatically generated">
            <a:extLst>
              <a:ext uri="{FF2B5EF4-FFF2-40B4-BE49-F238E27FC236}">
                <a16:creationId xmlns:a16="http://schemas.microsoft.com/office/drawing/2014/main" id="{0078BE79-2D26-BC35-77D9-545A7C112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4" b="4"/>
          <a:stretch/>
        </p:blipFill>
        <p:spPr>
          <a:xfrm>
            <a:off x="3276002" y="50198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1" name="Picture 70" descr="A large television on a stand&#10;&#10;Description automatically generated with medium confidence">
            <a:extLst>
              <a:ext uri="{FF2B5EF4-FFF2-40B4-BE49-F238E27FC236}">
                <a16:creationId xmlns:a16="http://schemas.microsoft.com/office/drawing/2014/main" id="{4856C21F-50FB-92DB-82DA-832F82813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6748"/>
          <a:stretch/>
        </p:blipFill>
        <p:spPr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5" name="Picture 74" descr="A computer desk with monitors and keyboard&#10;&#10;Description automatically generated">
            <a:extLst>
              <a:ext uri="{FF2B5EF4-FFF2-40B4-BE49-F238E27FC236}">
                <a16:creationId xmlns:a16="http://schemas.microsoft.com/office/drawing/2014/main" id="{B75687D8-0011-4FAF-BF79-BB9FAD6F2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r="-3" b="2835"/>
          <a:stretch/>
        </p:blipFill>
        <p:spPr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82" name="Arc 81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F6199-AECC-9A8F-1ACE-C9E882DC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486184"/>
            <a:ext cx="5015804" cy="132556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A22A4B0-398F-7D68-90CB-69EFA070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728" y="1946684"/>
            <a:ext cx="501580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Master Student at JHU</a:t>
            </a:r>
          </a:p>
          <a:p>
            <a:r>
              <a:rPr lang="en-US" dirty="0"/>
              <a:t>Cybersecurity Professional</a:t>
            </a:r>
          </a:p>
          <a:p>
            <a:pPr lvl="1"/>
            <a:r>
              <a:rPr lang="en-US" dirty="0"/>
              <a:t>Blue/Purple Team</a:t>
            </a:r>
          </a:p>
          <a:p>
            <a:r>
              <a:rPr lang="en-US" dirty="0"/>
              <a:t>US Navy Veteran</a:t>
            </a:r>
          </a:p>
          <a:p>
            <a:pPr lvl="1"/>
            <a:r>
              <a:rPr lang="en-US" dirty="0"/>
              <a:t>Submarine and Information Professional Officer</a:t>
            </a:r>
          </a:p>
          <a:p>
            <a:r>
              <a:rPr lang="en-US" dirty="0"/>
              <a:t>Hacker</a:t>
            </a:r>
          </a:p>
          <a:p>
            <a:pPr lvl="1"/>
            <a:r>
              <a:rPr lang="en-US" dirty="0"/>
              <a:t>Security Tool Development</a:t>
            </a:r>
          </a:p>
          <a:p>
            <a:pPr lvl="1"/>
            <a:r>
              <a:rPr lang="en-US" dirty="0"/>
              <a:t>CTFs</a:t>
            </a:r>
          </a:p>
          <a:p>
            <a:r>
              <a:rPr lang="en-US" dirty="0"/>
              <a:t>Science/Skepticism Enthusiast</a:t>
            </a:r>
          </a:p>
          <a:p>
            <a:r>
              <a:rPr lang="en-US" dirty="0"/>
              <a:t>Home Lab Enthusiast</a:t>
            </a:r>
          </a:p>
          <a:p>
            <a:r>
              <a:rPr lang="en-US" dirty="0"/>
              <a:t>Gamer</a:t>
            </a:r>
          </a:p>
          <a:p>
            <a:r>
              <a:rPr lang="en-US" dirty="0"/>
              <a:t>Maker</a:t>
            </a:r>
          </a:p>
        </p:txBody>
      </p:sp>
    </p:spTree>
    <p:extLst>
      <p:ext uri="{BB962C8B-B14F-4D97-AF65-F5344CB8AC3E}">
        <p14:creationId xmlns:p14="http://schemas.microsoft.com/office/powerpoint/2010/main" val="20615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E54AB-1DD5-02C1-A55B-7B40269C0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A88AEA-3A2C-5A9E-9B1B-885C486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AAB68D-6F1C-0B8A-F242-609F04B1E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7185609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Receive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275D2F-36FC-724C-E307-95E4F5C93981}"/>
              </a:ext>
            </a:extLst>
          </p:cNvPr>
          <p:cNvSpPr/>
          <p:nvPr/>
        </p:nvSpPr>
        <p:spPr>
          <a:xfrm>
            <a:off x="742494" y="2668883"/>
            <a:ext cx="1362270" cy="783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New</a:t>
            </a:r>
          </a:p>
          <a:p>
            <a:pPr algn="ctr"/>
            <a:r>
              <a:rPr lang="en-US" sz="1400" dirty="0"/>
              <a:t>Connection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BA6AFDE5-DAEE-6786-3735-6832F39ECB56}"/>
              </a:ext>
            </a:extLst>
          </p:cNvPr>
          <p:cNvSpPr/>
          <p:nvPr/>
        </p:nvSpPr>
        <p:spPr>
          <a:xfrm>
            <a:off x="4177632" y="2558114"/>
            <a:ext cx="1362269" cy="102244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Seen IP?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10713A-8D5D-F826-1808-E690480C0B0E}"/>
              </a:ext>
            </a:extLst>
          </p:cNvPr>
          <p:cNvSpPr/>
          <p:nvPr/>
        </p:nvSpPr>
        <p:spPr>
          <a:xfrm>
            <a:off x="4177631" y="3950697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Extract RSA Key from CIDs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9F45DB2B-355D-665C-D524-4F16C421A6F3}"/>
              </a:ext>
            </a:extLst>
          </p:cNvPr>
          <p:cNvSpPr/>
          <p:nvPr/>
        </p:nvSpPr>
        <p:spPr>
          <a:xfrm>
            <a:off x="5843614" y="2556656"/>
            <a:ext cx="1362269" cy="102244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Have RSA Key?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EBE8285-607F-5105-1EBA-7ED14DC72AB3}"/>
              </a:ext>
            </a:extLst>
          </p:cNvPr>
          <p:cNvCxnSpPr>
            <a:cxnSpLocks/>
            <a:stCxn id="30" idx="2"/>
            <a:endCxn id="24" idx="3"/>
          </p:cNvCxnSpPr>
          <p:nvPr/>
        </p:nvCxnSpPr>
        <p:spPr>
          <a:xfrm rot="5400000">
            <a:off x="5646301" y="3472701"/>
            <a:ext cx="772049" cy="98484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0829F45-9A09-AA97-E2FA-1E32C330491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5539901" y="3067879"/>
            <a:ext cx="303713" cy="145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14F6C6D-1B84-3A88-61AF-3165ACE8E491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 rot="5400000">
            <a:off x="4673698" y="3765628"/>
            <a:ext cx="37013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295FA60-701F-2EF6-5A86-357E9602A160}"/>
              </a:ext>
            </a:extLst>
          </p:cNvPr>
          <p:cNvSpPr/>
          <p:nvPr/>
        </p:nvSpPr>
        <p:spPr>
          <a:xfrm>
            <a:off x="2458474" y="2668883"/>
            <a:ext cx="1362270" cy="8009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Extract CID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9CD68E-97F5-5364-1120-6075360C30F6}"/>
              </a:ext>
            </a:extLst>
          </p:cNvPr>
          <p:cNvSpPr/>
          <p:nvPr/>
        </p:nvSpPr>
        <p:spPr>
          <a:xfrm>
            <a:off x="7670512" y="2668883"/>
            <a:ext cx="1362269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 CID to Buffer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DB0A98-DEA7-D955-7337-AC2FE9A60A8B}"/>
              </a:ext>
            </a:extLst>
          </p:cNvPr>
          <p:cNvSpPr/>
          <p:nvPr/>
        </p:nvSpPr>
        <p:spPr>
          <a:xfrm>
            <a:off x="7670513" y="3826387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Attempt Decryption of Buffer</a:t>
            </a:r>
          </a:p>
        </p:txBody>
      </p:sp>
      <p:sp>
        <p:nvSpPr>
          <p:cNvPr id="51" name="Diamond 50">
            <a:extLst>
              <a:ext uri="{FF2B5EF4-FFF2-40B4-BE49-F238E27FC236}">
                <a16:creationId xmlns:a16="http://schemas.microsoft.com/office/drawing/2014/main" id="{A486A3E2-ADC6-B98B-A8DC-ED00568BE217}"/>
              </a:ext>
            </a:extLst>
          </p:cNvPr>
          <p:cNvSpPr/>
          <p:nvPr/>
        </p:nvSpPr>
        <p:spPr>
          <a:xfrm>
            <a:off x="7676862" y="4900203"/>
            <a:ext cx="1355919" cy="102244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Success?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1A1108B-8289-8AD3-9227-A54B9BA60B3D}"/>
              </a:ext>
            </a:extLst>
          </p:cNvPr>
          <p:cNvCxnSpPr>
            <a:cxnSpLocks/>
            <a:stCxn id="30" idx="3"/>
            <a:endCxn id="46" idx="1"/>
          </p:cNvCxnSpPr>
          <p:nvPr/>
        </p:nvCxnSpPr>
        <p:spPr>
          <a:xfrm>
            <a:off x="7205883" y="3067879"/>
            <a:ext cx="464629" cy="145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57B10CD-9838-EDE8-09B4-3544EB2A0FEA}"/>
              </a:ext>
            </a:extLst>
          </p:cNvPr>
          <p:cNvSpPr/>
          <p:nvPr/>
        </p:nvSpPr>
        <p:spPr>
          <a:xfrm>
            <a:off x="9553325" y="5008085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Queue Confirmation</a:t>
            </a:r>
          </a:p>
          <a:p>
            <a:pPr algn="ctr"/>
            <a:r>
              <a:rPr lang="en-US" sz="1400" dirty="0"/>
              <a:t>Message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CBC6F0-1F1D-930D-F2EA-16C4DAEF9F4F}"/>
              </a:ext>
            </a:extLst>
          </p:cNvPr>
          <p:cNvSpPr/>
          <p:nvPr/>
        </p:nvSpPr>
        <p:spPr>
          <a:xfrm>
            <a:off x="742494" y="5013977"/>
            <a:ext cx="1368619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Wait for New Connection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89AFB78-F8F8-A376-2A65-FDF7E46F1A15}"/>
              </a:ext>
            </a:extLst>
          </p:cNvPr>
          <p:cNvCxnSpPr>
            <a:cxnSpLocks/>
            <a:stCxn id="51" idx="1"/>
            <a:endCxn id="55" idx="3"/>
          </p:cNvCxnSpPr>
          <p:nvPr/>
        </p:nvCxnSpPr>
        <p:spPr>
          <a:xfrm rot="10800000" flipV="1">
            <a:off x="2111114" y="5411426"/>
            <a:ext cx="5565749" cy="300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0CE1F2D-EE42-4CC2-2ED7-9B5DF6ACB380}"/>
              </a:ext>
            </a:extLst>
          </p:cNvPr>
          <p:cNvCxnSpPr>
            <a:cxnSpLocks/>
            <a:stCxn id="45" idx="3"/>
            <a:endCxn id="14" idx="1"/>
          </p:cNvCxnSpPr>
          <p:nvPr/>
        </p:nvCxnSpPr>
        <p:spPr>
          <a:xfrm>
            <a:off x="3820744" y="3069336"/>
            <a:ext cx="35688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D9EC4F79-ABF6-34F1-2716-E0ECFB3958A9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rot="16200000" flipH="1">
            <a:off x="8173348" y="3648087"/>
            <a:ext cx="35659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C4363218-C9E8-7873-4C21-207B5793341A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 rot="16200000" flipH="1">
            <a:off x="8216780" y="4762161"/>
            <a:ext cx="272910" cy="317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EC1BD2C-08B2-2F1E-39B0-429FBEF5344D}"/>
              </a:ext>
            </a:extLst>
          </p:cNvPr>
          <p:cNvCxnSpPr>
            <a:cxnSpLocks/>
            <a:stCxn id="54" idx="2"/>
            <a:endCxn id="55" idx="2"/>
          </p:cNvCxnSpPr>
          <p:nvPr/>
        </p:nvCxnSpPr>
        <p:spPr>
          <a:xfrm rot="5400000">
            <a:off x="5827686" y="1408109"/>
            <a:ext cx="5892" cy="8807656"/>
          </a:xfrm>
          <a:prstGeom prst="bentConnector3">
            <a:avLst>
              <a:gd name="adj1" fmla="val 397983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561A02F-4F4F-18F4-56C7-A54D777ACB33}"/>
              </a:ext>
            </a:extLst>
          </p:cNvPr>
          <p:cNvCxnSpPr>
            <a:cxnSpLocks/>
            <a:stCxn id="51" idx="3"/>
            <a:endCxn id="54" idx="1"/>
          </p:cNvCxnSpPr>
          <p:nvPr/>
        </p:nvCxnSpPr>
        <p:spPr>
          <a:xfrm flipV="1">
            <a:off x="9032781" y="5408538"/>
            <a:ext cx="520544" cy="28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E196D953-2467-27C9-1768-EA44A5C43425}"/>
              </a:ext>
            </a:extLst>
          </p:cNvPr>
          <p:cNvCxnSpPr>
            <a:cxnSpLocks/>
            <a:stCxn id="24" idx="2"/>
            <a:endCxn id="55" idx="3"/>
          </p:cNvCxnSpPr>
          <p:nvPr/>
        </p:nvCxnSpPr>
        <p:spPr>
          <a:xfrm rot="5400000">
            <a:off x="3153527" y="3709190"/>
            <a:ext cx="662827" cy="27476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DD29A96-3BB2-CA66-79BF-728B45889AD9}"/>
              </a:ext>
            </a:extLst>
          </p:cNvPr>
          <p:cNvCxnSpPr>
            <a:cxnSpLocks/>
            <a:stCxn id="55" idx="0"/>
            <a:endCxn id="13" idx="2"/>
          </p:cNvCxnSpPr>
          <p:nvPr/>
        </p:nvCxnSpPr>
        <p:spPr>
          <a:xfrm rot="16200000" flipV="1">
            <a:off x="644469" y="4231641"/>
            <a:ext cx="1561497" cy="31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5BE076F-8B64-219B-AE8A-849CC3A62577}"/>
              </a:ext>
            </a:extLst>
          </p:cNvPr>
          <p:cNvSpPr txBox="1"/>
          <p:nvPr/>
        </p:nvSpPr>
        <p:spPr>
          <a:xfrm>
            <a:off x="5382058" y="270246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DC9E7AB-5D64-C7E5-3736-CCC1998D7736}"/>
              </a:ext>
            </a:extLst>
          </p:cNvPr>
          <p:cNvSpPr txBox="1"/>
          <p:nvPr/>
        </p:nvSpPr>
        <p:spPr>
          <a:xfrm>
            <a:off x="7054027" y="27203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383D17-BBE9-9747-642A-71CE28CEEC46}"/>
              </a:ext>
            </a:extLst>
          </p:cNvPr>
          <p:cNvSpPr txBox="1"/>
          <p:nvPr/>
        </p:nvSpPr>
        <p:spPr>
          <a:xfrm>
            <a:off x="4918061" y="345248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D6CF0FE-CF52-D1BB-5B75-B03DE374E848}"/>
              </a:ext>
            </a:extLst>
          </p:cNvPr>
          <p:cNvSpPr txBox="1"/>
          <p:nvPr/>
        </p:nvSpPr>
        <p:spPr>
          <a:xfrm>
            <a:off x="6505714" y="34810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BD51964-0DF5-B2B9-5DFC-AA1C58921789}"/>
              </a:ext>
            </a:extLst>
          </p:cNvPr>
          <p:cNvSpPr txBox="1"/>
          <p:nvPr/>
        </p:nvSpPr>
        <p:spPr>
          <a:xfrm>
            <a:off x="7412541" y="508301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E654700-72FD-A133-D020-FA6E6FCE7FD5}"/>
              </a:ext>
            </a:extLst>
          </p:cNvPr>
          <p:cNvSpPr txBox="1"/>
          <p:nvPr/>
        </p:nvSpPr>
        <p:spPr>
          <a:xfrm>
            <a:off x="8890632" y="50830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94EA07D-1A41-D1DD-DD45-6560D5ADCB32}"/>
              </a:ext>
            </a:extLst>
          </p:cNvPr>
          <p:cNvCxnSpPr>
            <a:cxnSpLocks/>
            <a:stCxn id="13" idx="3"/>
            <a:endCxn id="45" idx="1"/>
          </p:cNvCxnSpPr>
          <p:nvPr/>
        </p:nvCxnSpPr>
        <p:spPr>
          <a:xfrm>
            <a:off x="2104764" y="3060682"/>
            <a:ext cx="353710" cy="865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82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AA87B-3698-B74C-309B-37885445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2DAC-EF85-C1D6-5081-7A84FD47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EF68467E-8EB1-4F8E-6A5E-6E35B3654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43" y="4637851"/>
            <a:ext cx="1996192" cy="1497144"/>
          </a:xfrm>
          <a:prstGeom prst="rect">
            <a:avLst/>
          </a:prstGeom>
        </p:spPr>
      </p:pic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FE81B314-FCE5-6A9E-2727-B76BB87AF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887" y="4572747"/>
            <a:ext cx="2169803" cy="1627352"/>
          </a:xfrm>
          <a:prstGeom prst="rect">
            <a:avLst/>
          </a:prstGeom>
        </p:spPr>
      </p:pic>
      <p:pic>
        <p:nvPicPr>
          <p:cNvPr id="10" name="Picture 9" descr="Men standing next to each other&#10;&#10;Description automatically generated">
            <a:extLst>
              <a:ext uri="{FF2B5EF4-FFF2-40B4-BE49-F238E27FC236}">
                <a16:creationId xmlns:a16="http://schemas.microsoft.com/office/drawing/2014/main" id="{0EFC4E8F-5454-C647-6DAD-264F8E2D6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2" y="2299936"/>
            <a:ext cx="2018302" cy="158100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C04D1C9-D86C-978E-F6BB-A0D63D639052}"/>
              </a:ext>
            </a:extLst>
          </p:cNvPr>
          <p:cNvSpPr/>
          <p:nvPr/>
        </p:nvSpPr>
        <p:spPr>
          <a:xfrm>
            <a:off x="7380514" y="5284714"/>
            <a:ext cx="2631233" cy="7184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 Channel Leakage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DA163-842C-7F6B-0B39-32670197076A}"/>
              </a:ext>
            </a:extLst>
          </p:cNvPr>
          <p:cNvSpPr txBox="1"/>
          <p:nvPr/>
        </p:nvSpPr>
        <p:spPr>
          <a:xfrm>
            <a:off x="561648" y="1690688"/>
            <a:ext cx="43339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Confinement Problem, 1973 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Discussed by B. W. Lampson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Describes the problem of confining a program so it doesn’t transmit information to other programs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Goes back further to WWII era cryptography with the SIGTOT teleprinter resulting in the TEMPEST program in 1972 [3]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6AA277C-C393-E4A7-316D-84621DFCDF85}"/>
              </a:ext>
            </a:extLst>
          </p:cNvPr>
          <p:cNvSpPr/>
          <p:nvPr/>
        </p:nvSpPr>
        <p:spPr>
          <a:xfrm>
            <a:off x="8342581" y="4058169"/>
            <a:ext cx="614265" cy="1263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C56F1-9A03-8CF8-EFCF-8C2C2A44BF0E}"/>
              </a:ext>
            </a:extLst>
          </p:cNvPr>
          <p:cNvSpPr txBox="1"/>
          <p:nvPr/>
        </p:nvSpPr>
        <p:spPr>
          <a:xfrm>
            <a:off x="5805836" y="4247557"/>
            <a:ext cx="90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SIGTOT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D8F5DE-4F7D-94BA-DD99-E9ED82E2DB79}"/>
              </a:ext>
            </a:extLst>
          </p:cNvPr>
          <p:cNvSpPr txBox="1"/>
          <p:nvPr/>
        </p:nvSpPr>
        <p:spPr>
          <a:xfrm>
            <a:off x="10131224" y="424755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Oscilloscope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2EFD9A-069B-B978-BC94-0EE696C73C2C}"/>
              </a:ext>
            </a:extLst>
          </p:cNvPr>
          <p:cNvSpPr txBox="1"/>
          <p:nvPr/>
        </p:nvSpPr>
        <p:spPr>
          <a:xfrm>
            <a:off x="7596044" y="1831212"/>
            <a:ext cx="216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 Lab Researcher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298B64-DC55-DC51-75D9-639D3B4DD17D}"/>
              </a:ext>
            </a:extLst>
          </p:cNvPr>
          <p:cNvSpPr txBox="1"/>
          <p:nvPr/>
        </p:nvSpPr>
        <p:spPr>
          <a:xfrm>
            <a:off x="8774616" y="4058169"/>
            <a:ext cx="102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7ADA11-E82D-888A-92B8-63A9C5F0C143}"/>
              </a:ext>
            </a:extLst>
          </p:cNvPr>
          <p:cNvSpPr txBox="1"/>
          <p:nvPr/>
        </p:nvSpPr>
        <p:spPr>
          <a:xfrm>
            <a:off x="7234835" y="4058169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Manipulate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C143548-6EC6-DAD2-5EEF-26B733B15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08" y="4945843"/>
            <a:ext cx="3249165" cy="1529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095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F8F2B-639F-0DDD-21E4-7FC9ABCF5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4FFB-3EFE-B59E-9962-6B65E691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5C501-0D37-97F6-E598-78AEA15F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73285" y="4226730"/>
            <a:ext cx="1651731" cy="1933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181DF2-DF79-34FB-EDA7-144114AE2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421" y="1863206"/>
            <a:ext cx="1679203" cy="1572398"/>
          </a:xfrm>
          <a:prstGeom prst="rect">
            <a:avLst/>
          </a:prstGeom>
        </p:spPr>
      </p:pic>
      <p:pic>
        <p:nvPicPr>
          <p:cNvPr id="18" name="Picture 17" descr="Cartoon character of a cartoon person with red hair&#10;&#10;Description automatically generated">
            <a:extLst>
              <a:ext uri="{FF2B5EF4-FFF2-40B4-BE49-F238E27FC236}">
                <a16:creationId xmlns:a16="http://schemas.microsoft.com/office/drawing/2014/main" id="{62B505A6-FF9B-20EC-CD54-F581FF308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970" y="4226730"/>
            <a:ext cx="1933452" cy="1933452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BA3EE7B5-A825-19D1-3DED-3833552BF43E}"/>
              </a:ext>
            </a:extLst>
          </p:cNvPr>
          <p:cNvSpPr/>
          <p:nvPr/>
        </p:nvSpPr>
        <p:spPr>
          <a:xfrm>
            <a:off x="8281891" y="3560514"/>
            <a:ext cx="614265" cy="16329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6A983726-CC75-34B4-54EA-B6E063398763}"/>
              </a:ext>
            </a:extLst>
          </p:cNvPr>
          <p:cNvSpPr/>
          <p:nvPr/>
        </p:nvSpPr>
        <p:spPr>
          <a:xfrm>
            <a:off x="7324531" y="5193456"/>
            <a:ext cx="2443062" cy="7464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Covert Channel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29E4A-A148-A7AF-69DE-EB25832656FA}"/>
              </a:ext>
            </a:extLst>
          </p:cNvPr>
          <p:cNvSpPr txBox="1"/>
          <p:nvPr/>
        </p:nvSpPr>
        <p:spPr>
          <a:xfrm>
            <a:off x="8716224" y="3560514"/>
            <a:ext cx="102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3CA51-176B-2771-D818-31F3769C0F3C}"/>
              </a:ext>
            </a:extLst>
          </p:cNvPr>
          <p:cNvSpPr txBox="1"/>
          <p:nvPr/>
        </p:nvSpPr>
        <p:spPr>
          <a:xfrm>
            <a:off x="7187592" y="356051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Manipulate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490A7-1FB2-C857-3304-4BD8F2A63EDE}"/>
              </a:ext>
            </a:extLst>
          </p:cNvPr>
          <p:cNvSpPr txBox="1"/>
          <p:nvPr/>
        </p:nvSpPr>
        <p:spPr>
          <a:xfrm>
            <a:off x="5859954" y="38312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B1FF6-179E-E3C0-7CF2-CE5586FE23E5}"/>
              </a:ext>
            </a:extLst>
          </p:cNvPr>
          <p:cNvSpPr txBox="1"/>
          <p:nvPr/>
        </p:nvSpPr>
        <p:spPr>
          <a:xfrm>
            <a:off x="10578392" y="3831253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E20F69-5D48-CD74-0108-57F8DDD68114}"/>
              </a:ext>
            </a:extLst>
          </p:cNvPr>
          <p:cNvSpPr txBox="1"/>
          <p:nvPr/>
        </p:nvSpPr>
        <p:spPr>
          <a:xfrm>
            <a:off x="8043776" y="1269890"/>
            <a:ext cx="1090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Wendell</a:t>
            </a:r>
            <a:br>
              <a:rPr lang="en-US" dirty="0"/>
            </a:br>
            <a:r>
              <a:rPr lang="en-US" dirty="0"/>
              <a:t>(Warden)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93EFAA-8BAC-DC8C-4A7A-E6861CF9F0E2}"/>
              </a:ext>
            </a:extLst>
          </p:cNvPr>
          <p:cNvSpPr txBox="1"/>
          <p:nvPr/>
        </p:nvSpPr>
        <p:spPr>
          <a:xfrm>
            <a:off x="629831" y="1715581"/>
            <a:ext cx="46622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Prisoner’s Problem and the Subliminal Channel, 1982 [2]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Proposed by G. J. Simmons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Prisoners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Exchange messages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Encode secret messages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Must detect manipulation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Warden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Detects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Observes (Passive)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Manipulates (Active)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Goals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Keep Messages Secret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Detect Manipulation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Resilient to Disruption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Minimize Detection</a:t>
            </a:r>
          </a:p>
        </p:txBody>
      </p:sp>
    </p:spTree>
    <p:extLst>
      <p:ext uri="{BB962C8B-B14F-4D97-AF65-F5344CB8AC3E}">
        <p14:creationId xmlns:p14="http://schemas.microsoft.com/office/powerpoint/2010/main" val="1119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459C4-C809-3C8D-CF88-704FE9C1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F0DEA-D26A-A869-150C-7DAD9A07C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Covert Channel?</a:t>
            </a:r>
          </a:p>
          <a:p>
            <a:pPr lvl="1"/>
            <a:r>
              <a:rPr lang="en-US" dirty="0"/>
              <a:t>Definition/Classification</a:t>
            </a:r>
          </a:p>
          <a:p>
            <a:pPr lvl="1"/>
            <a:r>
              <a:rPr lang="en-US" dirty="0"/>
              <a:t>Types of Covert Channels</a:t>
            </a:r>
          </a:p>
          <a:p>
            <a:pPr lvl="1"/>
            <a:r>
              <a:rPr lang="en-US" dirty="0"/>
              <a:t>Evaluation of Risk</a:t>
            </a:r>
          </a:p>
          <a:p>
            <a:r>
              <a:rPr lang="en-US" dirty="0"/>
              <a:t>What is the QUIC protocol?</a:t>
            </a:r>
          </a:p>
          <a:p>
            <a:r>
              <a:rPr lang="en-US" dirty="0"/>
              <a:t>How I “Built It!”</a:t>
            </a:r>
          </a:p>
          <a:p>
            <a:r>
              <a:rPr lang="en-US" dirty="0"/>
              <a:t>How I “Evaluated/Dunning-Kreuger it!”</a:t>
            </a:r>
          </a:p>
          <a:p>
            <a:r>
              <a:rPr lang="en-US" dirty="0"/>
              <a:t>References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4919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776EF-8B1F-5E1E-F305-65FF5D555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64E9-3014-6B3B-1AE6-ACF650DB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8C18C8FE-60F2-4652-9F25-F73820BB1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7" y="4877002"/>
            <a:ext cx="1996192" cy="1497144"/>
          </a:xfrm>
          <a:prstGeom prst="rect">
            <a:avLst/>
          </a:prstGeom>
        </p:spPr>
      </p:pic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5BD86BFB-B85D-A4F5-93E0-45131F1D3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55" y="4811898"/>
            <a:ext cx="2169803" cy="1627352"/>
          </a:xfrm>
          <a:prstGeom prst="rect">
            <a:avLst/>
          </a:prstGeom>
        </p:spPr>
      </p:pic>
      <p:pic>
        <p:nvPicPr>
          <p:cNvPr id="10" name="Picture 9" descr="Men standing next to each other&#10;&#10;Description automatically generated">
            <a:extLst>
              <a:ext uri="{FF2B5EF4-FFF2-40B4-BE49-F238E27FC236}">
                <a16:creationId xmlns:a16="http://schemas.microsoft.com/office/drawing/2014/main" id="{2EE9F874-A515-E5F0-B302-B31B3930D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67" y="2642801"/>
            <a:ext cx="1923717" cy="15069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316D2F-878E-BFDD-577A-EF8D28276546}"/>
              </a:ext>
            </a:extLst>
          </p:cNvPr>
          <p:cNvSpPr/>
          <p:nvPr/>
        </p:nvSpPr>
        <p:spPr>
          <a:xfrm>
            <a:off x="2358348" y="5523865"/>
            <a:ext cx="1721283" cy="7184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 Leakage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C138B494-FFC9-B568-E502-873F0F5373C5}"/>
              </a:ext>
            </a:extLst>
          </p:cNvPr>
          <p:cNvSpPr/>
          <p:nvPr/>
        </p:nvSpPr>
        <p:spPr>
          <a:xfrm>
            <a:off x="2855394" y="4289291"/>
            <a:ext cx="614265" cy="1263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5D184-D44E-4EB8-479E-D5BDB63DB7AA}"/>
              </a:ext>
            </a:extLst>
          </p:cNvPr>
          <p:cNvSpPr txBox="1"/>
          <p:nvPr/>
        </p:nvSpPr>
        <p:spPr>
          <a:xfrm>
            <a:off x="783670" y="4486708"/>
            <a:ext cx="90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SIGTOT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7C3A12-D8EF-1495-37D9-5164D48C51AA}"/>
              </a:ext>
            </a:extLst>
          </p:cNvPr>
          <p:cNvSpPr txBox="1"/>
          <p:nvPr/>
        </p:nvSpPr>
        <p:spPr>
          <a:xfrm>
            <a:off x="4201692" y="448670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Oscilloscope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FC58D5-CAEF-B8BA-E5AD-50BD47B7A692}"/>
              </a:ext>
            </a:extLst>
          </p:cNvPr>
          <p:cNvSpPr txBox="1"/>
          <p:nvPr/>
        </p:nvSpPr>
        <p:spPr>
          <a:xfrm>
            <a:off x="2078093" y="2217989"/>
            <a:ext cx="216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 Lab Researcher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7CC520C-A626-61ED-BA7D-6FDCE38AD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44" y="3223306"/>
            <a:ext cx="4678483" cy="2202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57F9A2-D9CA-902D-7B91-4881F5FF0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325364" y="4866522"/>
            <a:ext cx="1390743" cy="1627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64B978-783A-EC6D-0243-CED26CC65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975" y="2642801"/>
            <a:ext cx="1679203" cy="1572398"/>
          </a:xfrm>
          <a:prstGeom prst="rect">
            <a:avLst/>
          </a:prstGeom>
        </p:spPr>
      </p:pic>
      <p:pic>
        <p:nvPicPr>
          <p:cNvPr id="22" name="Picture 21" descr="Cartoon character of a cartoon person with red hair&#10;&#10;Description automatically generated">
            <a:extLst>
              <a:ext uri="{FF2B5EF4-FFF2-40B4-BE49-F238E27FC236}">
                <a16:creationId xmlns:a16="http://schemas.microsoft.com/office/drawing/2014/main" id="{5472175E-0816-1F8C-0DC2-188888DC9B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208" y="4877003"/>
            <a:ext cx="1606988" cy="1606988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043EC544-008D-B85B-D296-FAE3BB89C383}"/>
              </a:ext>
            </a:extLst>
          </p:cNvPr>
          <p:cNvSpPr/>
          <p:nvPr/>
        </p:nvSpPr>
        <p:spPr>
          <a:xfrm>
            <a:off x="8579879" y="4382124"/>
            <a:ext cx="614265" cy="1263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1871534-9A1E-1524-D635-D71AD964F15F}"/>
              </a:ext>
            </a:extLst>
          </p:cNvPr>
          <p:cNvSpPr/>
          <p:nvPr/>
        </p:nvSpPr>
        <p:spPr>
          <a:xfrm>
            <a:off x="7821636" y="5527563"/>
            <a:ext cx="2149884" cy="7464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Covert Channel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181168-1033-1E13-958F-052F07DD3654}"/>
              </a:ext>
            </a:extLst>
          </p:cNvPr>
          <p:cNvSpPr txBox="1"/>
          <p:nvPr/>
        </p:nvSpPr>
        <p:spPr>
          <a:xfrm>
            <a:off x="6681539" y="450767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731462-C4C4-4F04-128C-9A8756AFD708}"/>
              </a:ext>
            </a:extLst>
          </p:cNvPr>
          <p:cNvSpPr txBox="1"/>
          <p:nvPr/>
        </p:nvSpPr>
        <p:spPr>
          <a:xfrm>
            <a:off x="10572398" y="45517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25E62A-1D64-7249-4700-8C4A13AC025C}"/>
              </a:ext>
            </a:extLst>
          </p:cNvPr>
          <p:cNvSpPr txBox="1"/>
          <p:nvPr/>
        </p:nvSpPr>
        <p:spPr>
          <a:xfrm>
            <a:off x="7545410" y="2278709"/>
            <a:ext cx="270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Wendell (Warden)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5C8D98-6092-B546-A052-79A07BD1CD3B}"/>
              </a:ext>
            </a:extLst>
          </p:cNvPr>
          <p:cNvSpPr txBox="1"/>
          <p:nvPr/>
        </p:nvSpPr>
        <p:spPr>
          <a:xfrm>
            <a:off x="1125171" y="1607452"/>
            <a:ext cx="4074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Confinement Problem [1]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7CC273-F99D-561F-87B2-15503EA5BCC9}"/>
              </a:ext>
            </a:extLst>
          </p:cNvPr>
          <p:cNvSpPr txBox="1"/>
          <p:nvPr/>
        </p:nvSpPr>
        <p:spPr>
          <a:xfrm>
            <a:off x="7103617" y="1611187"/>
            <a:ext cx="3585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Prisoner’s Problem [2]</a:t>
            </a:r>
          </a:p>
        </p:txBody>
      </p:sp>
    </p:spTree>
    <p:extLst>
      <p:ext uri="{BB962C8B-B14F-4D97-AF65-F5344CB8AC3E}">
        <p14:creationId xmlns:p14="http://schemas.microsoft.com/office/powerpoint/2010/main" val="18921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8" grpId="0"/>
      <p:bldP spid="29" grpId="0"/>
      <p:bldP spid="30" grpId="0"/>
      <p:bldP spid="23" grpId="0" animBg="1"/>
      <p:bldP spid="25" grpId="0" animBg="1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D9E59-1891-DEBE-F640-2DA51E68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AE84-B067-DBBC-21C0-37FFAB52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19D68-05B8-6F66-4AEE-43BF18129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39783"/>
            <a:ext cx="5157787" cy="823912"/>
          </a:xfrm>
        </p:spPr>
        <p:txBody>
          <a:bodyPr/>
          <a:lstStyle/>
          <a:p>
            <a:r>
              <a:rPr lang="en-US" dirty="0"/>
              <a:t>TCSEC [7]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637465-DACE-8D9C-FB1E-33C4CE8A4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3695"/>
            <a:ext cx="5157787" cy="3456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Storage vs Timing</a:t>
            </a:r>
          </a:p>
          <a:p>
            <a:r>
              <a:rPr lang="en-US" dirty="0"/>
              <a:t>Risk</a:t>
            </a:r>
          </a:p>
          <a:p>
            <a:pPr lvl="1"/>
            <a:r>
              <a:rPr lang="en-US" dirty="0"/>
              <a:t>Bandwidth</a:t>
            </a:r>
          </a:p>
          <a:p>
            <a:pPr lvl="2"/>
            <a:r>
              <a:rPr lang="en-US" dirty="0"/>
              <a:t>Measured in Symbols or Bits/sec</a:t>
            </a:r>
          </a:p>
          <a:p>
            <a:pPr lvl="2"/>
            <a:r>
              <a:rPr lang="en-US" dirty="0"/>
              <a:t>Higher Worse</a:t>
            </a:r>
          </a:p>
          <a:p>
            <a:pPr lvl="2"/>
            <a:r>
              <a:rPr lang="en-US" dirty="0"/>
              <a:t>100 bits/sec considered “High”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BA743D-808F-958A-7809-7A2A30FE9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9783"/>
            <a:ext cx="5183188" cy="823912"/>
          </a:xfrm>
        </p:spPr>
        <p:txBody>
          <a:bodyPr/>
          <a:lstStyle/>
          <a:p>
            <a:r>
              <a:rPr lang="en-US" dirty="0"/>
              <a:t>IEEE Publications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42E496-86B1-DEFE-F9FE-4B6BCFE52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3695"/>
            <a:ext cx="5183188" cy="3456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Classification, Okhravi, et. al. [8]</a:t>
            </a:r>
          </a:p>
          <a:p>
            <a:pPr lvl="1"/>
            <a:r>
              <a:rPr lang="en-US" dirty="0"/>
              <a:t>Storage vs Timing</a:t>
            </a:r>
          </a:p>
          <a:p>
            <a:pPr lvl="1"/>
            <a:r>
              <a:rPr lang="en-US" dirty="0"/>
              <a:t>Network vs OS vs Hardware</a:t>
            </a:r>
          </a:p>
          <a:p>
            <a:pPr lvl="1"/>
            <a:r>
              <a:rPr lang="en-US" dirty="0"/>
              <a:t>Value vs Transition</a:t>
            </a:r>
          </a:p>
          <a:p>
            <a:r>
              <a:rPr lang="en-US" dirty="0"/>
              <a:t>Risk, Wang, et. al. [9]</a:t>
            </a:r>
          </a:p>
          <a:p>
            <a:pPr lvl="1"/>
            <a:r>
              <a:rPr lang="en-US" dirty="0"/>
              <a:t>Bandwidth</a:t>
            </a:r>
          </a:p>
          <a:p>
            <a:pPr lvl="1"/>
            <a:r>
              <a:rPr lang="en-US" dirty="0"/>
              <a:t>Weighted Difference</a:t>
            </a:r>
          </a:p>
          <a:p>
            <a:pPr lvl="1"/>
            <a:r>
              <a:rPr lang="en-US" dirty="0"/>
              <a:t>Threat Rate</a:t>
            </a:r>
          </a:p>
          <a:p>
            <a:pPr lvl="1"/>
            <a:r>
              <a:rPr lang="en-US" dirty="0"/>
              <a:t>Threat Degree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BB40AC0-2784-1E20-197D-4F6241B959F5}"/>
              </a:ext>
            </a:extLst>
          </p:cNvPr>
          <p:cNvSpPr txBox="1">
            <a:spLocks/>
          </p:cNvSpPr>
          <p:nvPr/>
        </p:nvSpPr>
        <p:spPr>
          <a:xfrm>
            <a:off x="836612" y="1651058"/>
            <a:ext cx="10515599" cy="562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evaluate a covert channel?</a:t>
            </a:r>
          </a:p>
        </p:txBody>
      </p:sp>
      <p:pic>
        <p:nvPicPr>
          <p:cNvPr id="3" name="Picture 2" descr="Trusted Computer System Evaluation Criteria - Wikipedia">
            <a:extLst>
              <a:ext uri="{FF2B5EF4-FFF2-40B4-BE49-F238E27FC236}">
                <a16:creationId xmlns:a16="http://schemas.microsoft.com/office/drawing/2014/main" id="{9C209355-6739-5D71-11E3-289241D0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94" y="2251739"/>
            <a:ext cx="1212529" cy="161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26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7D93-A9BD-9925-E16B-8DBDA6D56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B37A1D-F3F2-D8FB-FC0F-97EB66C8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(Covert Channel)!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C1943A-A625-887B-65E0-43593E6E0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57787" cy="564308"/>
          </a:xfrm>
        </p:spPr>
        <p:txBody>
          <a:bodyPr/>
          <a:lstStyle/>
          <a:p>
            <a:r>
              <a:rPr lang="en-US" dirty="0"/>
              <a:t>6 Easy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8F5FCD-6074-4802-854A-B0E5152F5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374447"/>
            <a:ext cx="8447347" cy="36158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Pick a protocol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 out if it’s been done before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 a vector in the protocol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Implement communication in that vector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Test/Evaluate it</a:t>
            </a:r>
          </a:p>
        </p:txBody>
      </p:sp>
    </p:spTree>
    <p:extLst>
      <p:ext uri="{BB962C8B-B14F-4D97-AF65-F5344CB8AC3E}">
        <p14:creationId xmlns:p14="http://schemas.microsoft.com/office/powerpoint/2010/main" val="279105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BB690B-13E4-7F19-61EE-8B34C6F3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E1467-CAB4-3E0A-43D8-B48D6A86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Pick a Protocol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43C9-7717-F613-412A-EFE60BFF8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Autofit/>
          </a:bodyPr>
          <a:lstStyle/>
          <a:p>
            <a:r>
              <a:rPr lang="en-US" sz="1600" dirty="0"/>
              <a:t>Quick UDP Internet Connections </a:t>
            </a:r>
          </a:p>
          <a:p>
            <a:pPr lvl="1"/>
            <a:r>
              <a:rPr lang="en-US" sz="1600" dirty="0"/>
              <a:t>Proposed by Jim Roskind [5]</a:t>
            </a:r>
          </a:p>
          <a:p>
            <a:pPr lvl="1"/>
            <a:r>
              <a:rPr lang="en-US" sz="1600" dirty="0"/>
              <a:t>Defined in RFC 9000 [6]</a:t>
            </a:r>
          </a:p>
          <a:p>
            <a:pPr lvl="1"/>
            <a:r>
              <a:rPr lang="en-US" sz="1600" dirty="0"/>
              <a:t>QUIC is not an acronym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     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(but sure looks like one)</a:t>
            </a:r>
          </a:p>
          <a:p>
            <a:r>
              <a:rPr lang="en-US" sz="1600" dirty="0"/>
              <a:t>Supports ALPN</a:t>
            </a:r>
          </a:p>
          <a:p>
            <a:r>
              <a:rPr lang="en-US" sz="1600" dirty="0"/>
              <a:t>Combines handshake and encryption in a single step</a:t>
            </a:r>
          </a:p>
          <a:p>
            <a:r>
              <a:rPr lang="en-US" sz="1600" dirty="0"/>
              <a:t>Reduces Round-Trip-Time (RTT)</a:t>
            </a:r>
          </a:p>
          <a:p>
            <a:r>
              <a:rPr lang="en-US" sz="1600" dirty="0"/>
              <a:t>Multiplexes multiple streams over a single connection</a:t>
            </a:r>
          </a:p>
          <a:p>
            <a:r>
              <a:rPr lang="en-US" sz="1600" dirty="0"/>
              <a:t>Built-In congestion control</a:t>
            </a: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C814A34-DEFD-81F3-F9A3-8C28C8384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918149"/>
            <a:ext cx="6922008" cy="512228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4034CFF-E32E-EE2C-F6C1-D3237964D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445" y="6040434"/>
            <a:ext cx="112748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[5]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34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5AAD5-1EB5-ABDD-734D-137FF9C04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0780E-C3D7-81E1-BD8C-68BCCF17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D7A3B6-CB0E-5B61-74D7-1E210FB8B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0350792" cy="564308"/>
          </a:xfrm>
        </p:spPr>
        <p:txBody>
          <a:bodyPr>
            <a:normAutofit/>
          </a:bodyPr>
          <a:lstStyle/>
          <a:p>
            <a:r>
              <a:rPr lang="en-US" dirty="0"/>
              <a:t>Are there existing QUIC Covert Channel Implementations?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8DCA-7F91-F0BD-6748-D87584DC1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4590256"/>
            <a:ext cx="4310856" cy="1902619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Scanning and abusing the QUIC protocol</a:t>
            </a:r>
          </a:p>
          <a:p>
            <a:pPr lvl="1"/>
            <a:r>
              <a:rPr lang="en-US" sz="1400" dirty="0"/>
              <a:t>Author: Bojan Zdrnja</a:t>
            </a:r>
          </a:p>
          <a:p>
            <a:pPr lvl="1"/>
            <a:r>
              <a:rPr lang="en-US" sz="1400" dirty="0"/>
              <a:t>Discussed QUIC and its ALPN functions</a:t>
            </a:r>
          </a:p>
          <a:p>
            <a:pPr lvl="1"/>
            <a:r>
              <a:rPr lang="en-US" sz="1400" dirty="0"/>
              <a:t>Discussed challenges in enumerating QUIC ALPN services</a:t>
            </a:r>
          </a:p>
          <a:p>
            <a:pPr lvl="1"/>
            <a:r>
              <a:rPr lang="en-US" sz="1400" dirty="0"/>
              <a:t>Discussed Using SMB over QUIC to exfiltrate on trusted ports</a:t>
            </a:r>
          </a:p>
          <a:p>
            <a:pPr lvl="1"/>
            <a:r>
              <a:rPr lang="en-US" sz="1400" dirty="0"/>
              <a:t>Provided tool to scan QUIC services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A5233-B481-D256-FDF3-1944BDC4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83" y="2304010"/>
            <a:ext cx="5985021" cy="4204741"/>
          </a:xfrm>
          <a:prstGeom prst="rect">
            <a:avLst/>
          </a:prstGeom>
        </p:spPr>
      </p:pic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55EF60B8-0FFB-B612-5CEC-63E083974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59" y="2416319"/>
            <a:ext cx="2025361" cy="202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4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5AC87C-A318-7D1E-6574-B022DAEC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09" y="1018308"/>
            <a:ext cx="5314891" cy="4447763"/>
          </a:xfrm>
          <a:prstGeom prst="rect">
            <a:avLst/>
          </a:prstGeom>
        </p:spPr>
      </p:pic>
      <p:pic>
        <p:nvPicPr>
          <p:cNvPr id="16" name="Picture 1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238F68-C674-A7CE-4EE4-CD6ABE926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66" y="1018308"/>
            <a:ext cx="1618875" cy="1618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B3C22A-6B45-F2C9-B59A-ED7E39AB4426}"/>
              </a:ext>
            </a:extLst>
          </p:cNvPr>
          <p:cNvSpPr txBox="1"/>
          <p:nvPr/>
        </p:nvSpPr>
        <p:spPr>
          <a:xfrm>
            <a:off x="6643254" y="2637183"/>
            <a:ext cx="502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Bsides Zagreb 2024</a:t>
            </a:r>
            <a:br>
              <a:rPr lang="en-US" dirty="0"/>
            </a:br>
            <a:r>
              <a:rPr lang="en-US" dirty="0"/>
              <a:t>https://www.bsideszagreb.com/archive-2024/#2 </a:t>
            </a:r>
          </a:p>
        </p:txBody>
      </p:sp>
      <p:pic>
        <p:nvPicPr>
          <p:cNvPr id="19" name="Picture 1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F10148A-1E2B-1854-F67E-A262FCB4A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67" y="3242189"/>
            <a:ext cx="1618875" cy="16188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B127E-B4A0-600A-4D0A-C7620B54D346}"/>
              </a:ext>
            </a:extLst>
          </p:cNvPr>
          <p:cNvSpPr txBox="1"/>
          <p:nvPr/>
        </p:nvSpPr>
        <p:spPr>
          <a:xfrm>
            <a:off x="6643254" y="4861064"/>
            <a:ext cx="5299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Quic and Furious Presentation on YouTube</a:t>
            </a:r>
            <a:br>
              <a:rPr lang="en-US" dirty="0"/>
            </a:br>
            <a:r>
              <a:rPr lang="en-US" dirty="0"/>
              <a:t>https://www.youtube.com/watch?v=BDg7KPS9AUg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54D2A6-1350-1E74-C20A-24E654C07629}"/>
              </a:ext>
            </a:extLst>
          </p:cNvPr>
          <p:cNvSpPr txBox="1"/>
          <p:nvPr/>
        </p:nvSpPr>
        <p:spPr>
          <a:xfrm>
            <a:off x="781109" y="5885514"/>
            <a:ext cx="1116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Worried about QR Codes? Download Trend Micro’s QR Scanner for Android.</a:t>
            </a:r>
          </a:p>
        </p:txBody>
      </p:sp>
      <p:pic>
        <p:nvPicPr>
          <p:cNvPr id="26" name="Picture 25" descr="A red and white logo&#10;&#10;Description automatically generated">
            <a:extLst>
              <a:ext uri="{FF2B5EF4-FFF2-40B4-BE49-F238E27FC236}">
                <a16:creationId xmlns:a16="http://schemas.microsoft.com/office/drawing/2014/main" id="{3FFB33B3-D64F-C65B-EC39-E9C6D882F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46" y="6210192"/>
            <a:ext cx="602108" cy="60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1754</Words>
  <Application>Microsoft Office PowerPoint</Application>
  <PresentationFormat>Widescreen</PresentationFormat>
  <Paragraphs>293</Paragraphs>
  <Slides>22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Aptos Narrow</vt:lpstr>
      <vt:lpstr>Arial</vt:lpstr>
      <vt:lpstr>Calibri</vt:lpstr>
      <vt:lpstr>Office Theme</vt:lpstr>
      <vt:lpstr>On Covert Channels using QUIC Protocol Headers</vt:lpstr>
      <vt:lpstr>Introduction</vt:lpstr>
      <vt:lpstr>Overview</vt:lpstr>
      <vt:lpstr>What is a Covert Channel?</vt:lpstr>
      <vt:lpstr>What is a Covert Channel?</vt:lpstr>
      <vt:lpstr>BUILD IT (Covert Channel)!</vt:lpstr>
      <vt:lpstr>Pick a Protocol</vt:lpstr>
      <vt:lpstr>How to craft a Covert Channel</vt:lpstr>
      <vt:lpstr>PowerPoint Presentation</vt:lpstr>
      <vt:lpstr>How to craft a Covert Channel</vt:lpstr>
      <vt:lpstr>How to craft a Covert Channel</vt:lpstr>
      <vt:lpstr>How to craft a Covert Channel</vt:lpstr>
      <vt:lpstr>PowerPoint Presentation</vt:lpstr>
      <vt:lpstr>How to craft a Covert Channel</vt:lpstr>
      <vt:lpstr>How to craft a Covert Channel</vt:lpstr>
      <vt:lpstr>How to craft a Covert Channel</vt:lpstr>
      <vt:lpstr>References</vt:lpstr>
      <vt:lpstr>Demo</vt:lpstr>
      <vt:lpstr>How to craft a Covert Channel</vt:lpstr>
      <vt:lpstr>How to craft a Covert Channel</vt:lpstr>
      <vt:lpstr>What is a Covert Channel?</vt:lpstr>
      <vt:lpstr>What is a Covert Channel?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 Cheeseman</dc:creator>
  <cp:lastModifiedBy>David R Cheeseman</cp:lastModifiedBy>
  <cp:revision>23</cp:revision>
  <dcterms:created xsi:type="dcterms:W3CDTF">2024-12-10T02:12:46Z</dcterms:created>
  <dcterms:modified xsi:type="dcterms:W3CDTF">2025-01-09T05:05:56Z</dcterms:modified>
</cp:coreProperties>
</file>